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1" r:id="rId6"/>
    <p:sldId id="270" r:id="rId7"/>
    <p:sldId id="272" r:id="rId8"/>
    <p:sldId id="273" r:id="rId9"/>
    <p:sldId id="274" r:id="rId10"/>
    <p:sldId id="275" r:id="rId11"/>
    <p:sldId id="260" r:id="rId12"/>
    <p:sldId id="261" r:id="rId13"/>
    <p:sldId id="262" r:id="rId14"/>
    <p:sldId id="263" r:id="rId15"/>
    <p:sldId id="264" r:id="rId16"/>
    <p:sldId id="276" r:id="rId17"/>
    <p:sldId id="277" r:id="rId18"/>
    <p:sldId id="278" r:id="rId19"/>
    <p:sldId id="279" r:id="rId20"/>
    <p:sldId id="280" r:id="rId21"/>
    <p:sldId id="281" r:id="rId22"/>
    <p:sldId id="282" r:id="rId23"/>
    <p:sldId id="283" r:id="rId24"/>
    <p:sldId id="284" r:id="rId25"/>
    <p:sldId id="285" r:id="rId26"/>
    <p:sldId id="286" r:id="rId27"/>
    <p:sldId id="288" r:id="rId28"/>
    <p:sldId id="287"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268" r:id="rId42"/>
    <p:sldId id="266" r:id="rId43"/>
    <p:sldId id="267" r:id="rId44"/>
    <p:sldId id="26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1" d="100"/>
          <a:sy n="61" d="100"/>
        </p:scale>
        <p:origin x="10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theme" Target="theme/theme1.xml" /><Relationship Id="rId8" Type="http://schemas.openxmlformats.org/officeDocument/2006/relationships/slide" Target="slides/slide7.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5/5/2025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5/5/2025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hyperlink" Target="https://www.infosecurity/" TargetMode="External" /><Relationship Id="rId2" Type="http://schemas.openxmlformats.org/officeDocument/2006/relationships/hyperlink" Target="http://www.radicati.com/wp/wp-content/uploads/2019/03/" TargetMode="External"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hyperlink" Target="https://arxiv.org/pdf/" TargetMode="Externa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497F8-438B-BC57-9133-F647BD6948E6}"/>
              </a:ext>
            </a:extLst>
          </p:cNvPr>
          <p:cNvSpPr>
            <a:spLocks noGrp="1"/>
          </p:cNvSpPr>
          <p:nvPr>
            <p:ph type="ctrTitle"/>
          </p:nvPr>
        </p:nvSpPr>
        <p:spPr/>
        <p:txBody>
          <a:bodyPr/>
          <a:lstStyle/>
          <a:p>
            <a:r>
              <a:rPr lang="en-US" sz="2400" b="1" dirty="0"/>
              <a:t>DEVELOPMENT OF A SECURE HEALTHCARE MANAGEMENT SYSTEM UTILIZING BLOCKCHAIN TECHNOLOGY FOR ENCRYPTED PATIENT DATA TRANSMISSION</a:t>
            </a:r>
            <a:endParaRPr lang="en-IN" sz="2400" dirty="0"/>
          </a:p>
        </p:txBody>
      </p:sp>
    </p:spTree>
    <p:extLst>
      <p:ext uri="{BB962C8B-B14F-4D97-AF65-F5344CB8AC3E}">
        <p14:creationId xmlns:p14="http://schemas.microsoft.com/office/powerpoint/2010/main" val="4192248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9115" y="856720"/>
            <a:ext cx="10672549" cy="5316712"/>
          </a:xfrm>
          <a:prstGeom prst="rect">
            <a:avLst/>
          </a:prstGeom>
        </p:spPr>
        <p:txBody>
          <a:bodyPr wrap="square">
            <a:spAutoFit/>
          </a:bodyPr>
          <a:lstStyle/>
          <a:p>
            <a:pPr>
              <a:spcAft>
                <a:spcPts val="0"/>
              </a:spcAft>
            </a:pPr>
            <a:r>
              <a:rPr lang="en-US" sz="1600" b="1" dirty="0">
                <a:solidFill>
                  <a:srgbClr val="000000"/>
                </a:solidFill>
                <a:latin typeface="Times New Roman" panose="02020603050405020304" pitchFamily="18" charset="0"/>
                <a:ea typeface="Times New Roman" panose="02020603050405020304" pitchFamily="18" charset="0"/>
              </a:rPr>
              <a:t>TITLE</a:t>
            </a:r>
            <a:r>
              <a:rPr lang="en-US" dirty="0">
                <a:solidFill>
                  <a:srgbClr val="000000"/>
                </a:solidFill>
                <a:latin typeface="Times New Roman" panose="02020603050405020304" pitchFamily="18" charset="0"/>
                <a:ea typeface="Times New Roman" panose="02020603050405020304" pitchFamily="18" charset="0"/>
              </a:rPr>
              <a:t>:  </a:t>
            </a:r>
            <a:r>
              <a:rPr lang="en-US" dirty="0">
                <a:solidFill>
                  <a:srgbClr val="111111"/>
                </a:solidFill>
                <a:latin typeface="Times New Roman" panose="02020603050405020304" pitchFamily="18" charset="0"/>
                <a:ea typeface="Times New Roman" panose="02020603050405020304" pitchFamily="18" charset="0"/>
              </a:rPr>
              <a:t>Privacy-Preserving Patient-Centric Clinical Decision Support System on Naive Bayesian Classification</a:t>
            </a:r>
            <a:endParaRPr lang="en-IN" sz="3200" b="1" dirty="0">
              <a:latin typeface="Times New Roman" panose="02020603050405020304" pitchFamily="18" charset="0"/>
              <a:ea typeface="Times New Roman" panose="02020603050405020304" pitchFamily="18" charset="0"/>
            </a:endParaRPr>
          </a:p>
          <a:p>
            <a:pPr>
              <a:spcAft>
                <a:spcPts val="0"/>
              </a:spcAft>
            </a:pP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fontAlgn="ct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AUTHOR: </a:t>
            </a:r>
            <a:r>
              <a:rPr lang="en-US" dirty="0" err="1">
                <a:solidFill>
                  <a:srgbClr val="111111"/>
                </a:solidFill>
                <a:latin typeface="Times New Roman" panose="02020603050405020304" pitchFamily="18" charset="0"/>
                <a:ea typeface="Calibri" panose="020F0502020204030204" pitchFamily="34" charset="0"/>
                <a:cs typeface="Times New Roman" panose="02020603050405020304" pitchFamily="18" charset="0"/>
              </a:rPr>
              <a:t>Rongxing</a:t>
            </a:r>
            <a:r>
              <a:rPr lang="en-US" dirty="0">
                <a:solidFill>
                  <a:srgbClr val="111111"/>
                </a:solidFill>
                <a:latin typeface="Times New Roman" panose="02020603050405020304" pitchFamily="18" charset="0"/>
                <a:ea typeface="Calibri" panose="020F0502020204030204" pitchFamily="34" charset="0"/>
                <a:cs typeface="Times New Roman" panose="02020603050405020304" pitchFamily="18" charset="0"/>
              </a:rPr>
              <a:t> Lu</a:t>
            </a:r>
            <a:r>
              <a:rPr lang="en-US" sz="2400" dirty="0">
                <a:solidFill>
                  <a:srgbClr val="111111"/>
                </a:solidFill>
                <a:latin typeface="Arial" panose="020B0604020202020204" pitchFamily="34" charset="0"/>
                <a:ea typeface="Calibri" panose="020F0502020204030204" pitchFamily="34" charset="0"/>
                <a:cs typeface="Times New Roman" panose="02020603050405020304" pitchFamily="18" charset="0"/>
              </a:rPr>
              <a:t>, </a:t>
            </a:r>
            <a:r>
              <a:rPr lang="en-IN" dirty="0" err="1">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Ximeng</a:t>
            </a:r>
            <a:r>
              <a:rPr lang="en-IN"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 Liu , </a:t>
            </a:r>
            <a:r>
              <a:rPr lang="en-IN" dirty="0" err="1">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Jianfeng</a:t>
            </a:r>
            <a:r>
              <a:rPr lang="en-IN"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 Ma</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fontAlgn="ctr">
              <a:lnSpc>
                <a:spcPct val="107000"/>
              </a:lnSpc>
              <a:spcAft>
                <a:spcPts val="800"/>
              </a:spcAft>
            </a:pP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YEAR</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a:solidFill>
                  <a:srgbClr val="333333"/>
                </a:solidFill>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January 2015</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DESCRIPTION: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rPr>
              <a:t>Clinical decision support system (CDSS), which uses advanced data mining techniques to help clinician make proper decisions, has received considerable attention recently. The advantages of CDSS include not only improving diagnosis accuracy but also reducing diagnosis time. Specifically, with large amounts of clinical data generated everyday, </a:t>
            </a:r>
            <a:r>
              <a:rPr lang="en-US" dirty="0" err="1">
                <a:latin typeface="Times New Roman" panose="02020603050405020304" pitchFamily="18" charset="0"/>
                <a:ea typeface="Calibri" panose="020F0502020204030204" pitchFamily="34" charset="0"/>
              </a:rPr>
              <a:t>na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ıve</a:t>
            </a:r>
            <a:r>
              <a:rPr lang="en-US" dirty="0">
                <a:latin typeface="Times New Roman" panose="02020603050405020304" pitchFamily="18" charset="0"/>
                <a:ea typeface="Calibri" panose="020F0502020204030204" pitchFamily="34" charset="0"/>
              </a:rPr>
              <a:t> Bayesian classification can be utilized to excavate valuable information to improve CDSS. Although CDSS is quite promising, the flourish of CDSS still faces many challenges including information security and privacy concerns. In this paper, we propose a new privacy preserving patient-centric clinical decision support system, called PPCD, which helps clinician complementary to diagnose the risk of patients’ disease in a privacy-preserving way. In PPCD, the past patients’ historical data are stored in cloud and can be used to train the </a:t>
            </a:r>
            <a:r>
              <a:rPr lang="en-US" dirty="0" err="1">
                <a:latin typeface="Times New Roman" panose="02020603050405020304" pitchFamily="18" charset="0"/>
                <a:ea typeface="Calibri" panose="020F0502020204030204" pitchFamily="34" charset="0"/>
              </a:rPr>
              <a:t>na</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ıve</a:t>
            </a:r>
            <a:r>
              <a:rPr lang="en-US" dirty="0">
                <a:latin typeface="Times New Roman" panose="02020603050405020304" pitchFamily="18" charset="0"/>
                <a:ea typeface="Calibri" panose="020F0502020204030204" pitchFamily="34" charset="0"/>
              </a:rPr>
              <a:t> Bayesian classifier without leaking any individual patient medical data, and then the trained classifier can be applied to compute the disease risk for new </a:t>
            </a:r>
            <a:endParaRPr lang="en-IN" dirty="0"/>
          </a:p>
        </p:txBody>
      </p:sp>
    </p:spTree>
    <p:extLst>
      <p:ext uri="{BB962C8B-B14F-4D97-AF65-F5344CB8AC3E}">
        <p14:creationId xmlns:p14="http://schemas.microsoft.com/office/powerpoint/2010/main" val="345049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3F0980-D51C-CCD7-A876-597041A3B44A}"/>
              </a:ext>
            </a:extLst>
          </p:cNvPr>
          <p:cNvSpPr>
            <a:spLocks noGrp="1"/>
          </p:cNvSpPr>
          <p:nvPr>
            <p:ph idx="1"/>
          </p:nvPr>
        </p:nvSpPr>
        <p:spPr>
          <a:xfrm>
            <a:off x="1519785" y="877887"/>
            <a:ext cx="9905999" cy="3541714"/>
          </a:xfrm>
        </p:spPr>
        <p:txBody>
          <a:bodyPr>
            <a:noAutofit/>
          </a:bodyPr>
          <a:lstStyle/>
          <a:p>
            <a:pPr marL="0" indent="0">
              <a:lnSpc>
                <a:spcPct val="150000"/>
              </a:lnSpc>
              <a:spcBef>
                <a:spcPts val="600"/>
              </a:spcBef>
              <a:spcAft>
                <a:spcPts val="10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Bef>
                <a:spcPts val="600"/>
              </a:spcBef>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2.2 METHODOLOGIES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50000"/>
              </a:lnSpc>
              <a:spcBef>
                <a:spcPts val="600"/>
              </a:spcBef>
              <a:spcAft>
                <a:spcPts val="10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Methodologies is the process of analyzing the principles or procedure of a Progressive Anonymous Database management system.</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2.2.1 MODULES: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41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193A91-8981-4638-7911-4AC4665E819C}"/>
              </a:ext>
            </a:extLst>
          </p:cNvPr>
          <p:cNvSpPr>
            <a:spLocks noGrp="1"/>
          </p:cNvSpPr>
          <p:nvPr>
            <p:ph idx="1"/>
          </p:nvPr>
        </p:nvSpPr>
        <p:spPr>
          <a:xfrm>
            <a:off x="1458840" y="0"/>
            <a:ext cx="9905999" cy="3541714"/>
          </a:xfrm>
        </p:spPr>
        <p:txBody>
          <a:bodyPr>
            <a:noAutofit/>
          </a:bodyPr>
          <a:lstStyle/>
          <a:p>
            <a:pPr marL="0" indent="0">
              <a:lnSpc>
                <a:spcPct val="107000"/>
              </a:lnSpc>
              <a:spcAft>
                <a:spcPts val="800"/>
              </a:spcAft>
              <a:buNone/>
            </a:pPr>
            <a:r>
              <a:rPr lang="en-US" sz="1600" b="1"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MODULE NAMES: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r>
              <a:rPr lang="en-US" sz="1600" dirty="0"/>
              <a:t>USER</a:t>
            </a:r>
            <a:endParaRPr lang="en-IN" sz="1600" dirty="0"/>
          </a:p>
          <a:p>
            <a:r>
              <a:rPr lang="en-US" sz="1600" dirty="0"/>
              <a:t> </a:t>
            </a:r>
            <a:endParaRPr lang="en-IN" sz="1600" dirty="0"/>
          </a:p>
          <a:p>
            <a:pPr lvl="0"/>
            <a:r>
              <a:rPr lang="en-US" sz="1600" dirty="0"/>
              <a:t>DOCTORS</a:t>
            </a:r>
            <a:endParaRPr lang="en-IN" sz="1600" dirty="0"/>
          </a:p>
          <a:p>
            <a:r>
              <a:rPr lang="en-US" sz="1600" dirty="0"/>
              <a:t> </a:t>
            </a:r>
            <a:endParaRPr lang="en-IN" sz="1600" dirty="0"/>
          </a:p>
          <a:p>
            <a:pPr lvl="0"/>
            <a:r>
              <a:rPr lang="en-US" sz="1600" dirty="0"/>
              <a:t>SURGEON</a:t>
            </a:r>
            <a:endParaRPr lang="en-IN" sz="1600" dirty="0"/>
          </a:p>
          <a:p>
            <a:r>
              <a:rPr lang="en-US" sz="1600" dirty="0"/>
              <a:t> </a:t>
            </a:r>
            <a:endParaRPr lang="en-IN" sz="1600" dirty="0"/>
          </a:p>
          <a:p>
            <a:pPr lvl="0"/>
            <a:r>
              <a:rPr lang="en-US" sz="1600" dirty="0"/>
              <a:t>RADIOLOGIST</a:t>
            </a:r>
            <a:endParaRPr lang="en-IN" sz="1600" dirty="0"/>
          </a:p>
          <a:p>
            <a:r>
              <a:rPr lang="en-US" sz="1600" dirty="0"/>
              <a:t> </a:t>
            </a:r>
            <a:endParaRPr lang="en-IN" sz="1600" dirty="0"/>
          </a:p>
          <a:p>
            <a:pPr lvl="0"/>
            <a:r>
              <a:rPr lang="en-US" sz="1600" dirty="0"/>
              <a:t>PHARMACIST</a:t>
            </a:r>
            <a:endParaRPr lang="en-IN" sz="1600" dirty="0"/>
          </a:p>
          <a:p>
            <a:r>
              <a:rPr lang="en-US" sz="1600" dirty="0"/>
              <a:t> </a:t>
            </a:r>
            <a:endParaRPr lang="en-IN" sz="1600" dirty="0"/>
          </a:p>
          <a:p>
            <a:pPr lvl="0"/>
            <a:r>
              <a:rPr lang="en-US" sz="1600" dirty="0"/>
              <a:t>ADMIN</a:t>
            </a:r>
            <a:endParaRPr lang="en-IN" sz="1600" dirty="0"/>
          </a:p>
          <a:p>
            <a:r>
              <a:rPr lang="en-US" sz="1600" b="1" dirty="0"/>
              <a:t> </a:t>
            </a:r>
            <a:endParaRPr lang="en-IN" sz="1600" dirty="0"/>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091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861D0E-40DC-7178-274A-51CDD1DA2EEF}"/>
              </a:ext>
            </a:extLst>
          </p:cNvPr>
          <p:cNvSpPr>
            <a:spLocks noGrp="1"/>
          </p:cNvSpPr>
          <p:nvPr>
            <p:ph idx="1"/>
          </p:nvPr>
        </p:nvSpPr>
        <p:spPr>
          <a:xfrm>
            <a:off x="1143000" y="1208963"/>
            <a:ext cx="9905999" cy="3541714"/>
          </a:xfrm>
        </p:spPr>
        <p:txBody>
          <a:bodyPr>
            <a:noAutofit/>
          </a:bodyPr>
          <a:lstStyle/>
          <a:p>
            <a:pPr>
              <a:lnSpc>
                <a:spcPct val="107000"/>
              </a:lnSpc>
              <a:spcAft>
                <a:spcPts val="800"/>
              </a:spcAft>
            </a:pPr>
            <a:r>
              <a:rPr lang="en-US" sz="1800" b="1"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2.2.2 MODULE DESCRIPTION: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1800" b="1" dirty="0">
                <a:solidFill>
                  <a:srgbClr val="333333"/>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lvl="0"/>
            <a:r>
              <a:rPr lang="en-US" sz="1800" b="1" dirty="0"/>
              <a:t>USER REGISTER AND LOGIN:</a:t>
            </a:r>
            <a:endParaRPr lang="en-IN" sz="1800" dirty="0"/>
          </a:p>
          <a:p>
            <a:r>
              <a:rPr lang="en-US" sz="1800" b="1" dirty="0"/>
              <a:t> </a:t>
            </a:r>
            <a:endParaRPr lang="en-IN" sz="1800" dirty="0"/>
          </a:p>
          <a:p>
            <a:r>
              <a:rPr lang="en-US" sz="1800" dirty="0"/>
              <a:t>This is the first module in our project, here symbolizes a unit of work performed within a database management system (or similar system) against a database, and treated in a coherent and reliable way independent of other transactions. A transaction generally represents any change in database user will transfer the amount to provider. They registered with </a:t>
            </a:r>
            <a:r>
              <a:rPr lang="en-US" sz="1800" dirty="0" err="1"/>
              <a:t>datas</a:t>
            </a:r>
            <a:r>
              <a:rPr lang="en-US" sz="1800" dirty="0"/>
              <a:t> and then login</a:t>
            </a:r>
            <a:endParaRPr lang="en-IN" sz="1800" dirty="0"/>
          </a:p>
          <a:p>
            <a:r>
              <a:rPr lang="en-US" sz="1800" dirty="0"/>
              <a:t> </a:t>
            </a:r>
            <a:endParaRPr lang="en-IN" sz="1800" dirty="0"/>
          </a:p>
          <a:p>
            <a:pPr marL="228600" algn="just">
              <a:lnSpc>
                <a:spcPct val="115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704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26AF44-DF4B-2F72-3B65-838AAA9592E1}"/>
              </a:ext>
            </a:extLst>
          </p:cNvPr>
          <p:cNvSpPr>
            <a:spLocks noGrp="1"/>
          </p:cNvSpPr>
          <p:nvPr>
            <p:ph idx="1"/>
          </p:nvPr>
        </p:nvSpPr>
        <p:spPr>
          <a:xfrm>
            <a:off x="1013111" y="706820"/>
            <a:ext cx="9905999" cy="3541714"/>
          </a:xfrm>
        </p:spPr>
        <p:txBody>
          <a:bodyPr>
            <a:noAutofit/>
          </a:bodyPr>
          <a:lstStyle/>
          <a:p>
            <a:r>
              <a:rPr lang="en-US" sz="1600" b="1" dirty="0"/>
              <a:t> </a:t>
            </a:r>
            <a:endParaRPr lang="en-IN" sz="1600" dirty="0"/>
          </a:p>
          <a:p>
            <a:r>
              <a:rPr lang="en-US" sz="1600" b="1" dirty="0"/>
              <a:t>   6. PHARMACIST</a:t>
            </a:r>
            <a:r>
              <a:rPr lang="en-US" sz="1600" dirty="0"/>
              <a:t> </a:t>
            </a:r>
            <a:r>
              <a:rPr lang="en-US" sz="1600" b="1" dirty="0"/>
              <a:t>REGISTER AND LOGIN:</a:t>
            </a:r>
            <a:endParaRPr lang="en-IN" sz="1600" dirty="0"/>
          </a:p>
          <a:p>
            <a:r>
              <a:rPr lang="en-US" sz="1600" b="1" dirty="0"/>
              <a:t> </a:t>
            </a:r>
            <a:endParaRPr lang="en-IN" sz="1600" dirty="0"/>
          </a:p>
          <a:p>
            <a:r>
              <a:rPr lang="en-US" sz="1600" dirty="0"/>
              <a:t>This is the first module in our project, here symbolizes a unit of work performed within a database management system (or similar system) against a database, and treated in a coherent and reliable way independent of other transactions. A transaction generally represents any change in database user will transfer the amount to provider. They registered with </a:t>
            </a:r>
            <a:r>
              <a:rPr lang="en-US" sz="1600" dirty="0" err="1"/>
              <a:t>datas</a:t>
            </a:r>
            <a:r>
              <a:rPr lang="en-US" sz="1600" dirty="0"/>
              <a:t> and then login</a:t>
            </a:r>
            <a:endParaRPr lang="en-IN" sz="1600" dirty="0"/>
          </a:p>
          <a:p>
            <a:r>
              <a:rPr lang="en-US" sz="1600" b="1" dirty="0"/>
              <a:t> </a:t>
            </a:r>
            <a:endParaRPr lang="en-IN" sz="1600" dirty="0"/>
          </a:p>
          <a:p>
            <a:r>
              <a:rPr lang="en-US" sz="1600" dirty="0"/>
              <a:t> </a:t>
            </a:r>
            <a:endParaRPr lang="en-IN" sz="1600" dirty="0"/>
          </a:p>
          <a:p>
            <a:r>
              <a:rPr lang="en-US" sz="1600" b="1" dirty="0"/>
              <a:t> </a:t>
            </a:r>
            <a:endParaRPr lang="en-IN" sz="1600" dirty="0"/>
          </a:p>
          <a:p>
            <a:r>
              <a:rPr lang="en-US" sz="1600" b="1" dirty="0"/>
              <a:t> </a:t>
            </a:r>
            <a:endParaRPr lang="en-IN" sz="1600" dirty="0"/>
          </a:p>
          <a:p>
            <a:r>
              <a:rPr lang="en-US" sz="1600" b="1" dirty="0"/>
              <a:t> </a:t>
            </a:r>
            <a:endParaRPr lang="en-IN" sz="1600" dirty="0"/>
          </a:p>
          <a:p>
            <a:r>
              <a:rPr lang="en-US" sz="1600" b="1" dirty="0"/>
              <a:t> </a:t>
            </a:r>
            <a:endParaRPr lang="en-IN" sz="1600" dirty="0"/>
          </a:p>
          <a:p>
            <a:r>
              <a:rPr lang="en-US" sz="1600" b="1" dirty="0"/>
              <a:t> </a:t>
            </a:r>
            <a:endParaRPr lang="en-IN" sz="1600" dirty="0"/>
          </a:p>
          <a:p>
            <a:r>
              <a:rPr lang="en-US" sz="1600" b="1" dirty="0"/>
              <a:t> </a:t>
            </a:r>
            <a:endParaRPr lang="en-IN" sz="1600" dirty="0"/>
          </a:p>
        </p:txBody>
      </p:sp>
    </p:spTree>
    <p:extLst>
      <p:ext uri="{BB962C8B-B14F-4D97-AF65-F5344CB8AC3E}">
        <p14:creationId xmlns:p14="http://schemas.microsoft.com/office/powerpoint/2010/main" val="418439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7E7EB5-BD60-7C37-C9AA-4ED23C49E175}"/>
              </a:ext>
            </a:extLst>
          </p:cNvPr>
          <p:cNvSpPr txBox="1"/>
          <p:nvPr/>
        </p:nvSpPr>
        <p:spPr>
          <a:xfrm>
            <a:off x="1387365" y="460775"/>
            <a:ext cx="9033641" cy="5909310"/>
          </a:xfrm>
          <a:prstGeom prst="rect">
            <a:avLst/>
          </a:prstGeom>
          <a:noFill/>
        </p:spPr>
        <p:txBody>
          <a:bodyPr wrap="square">
            <a:spAutoFit/>
          </a:bodyPr>
          <a:lstStyle/>
          <a:p>
            <a:r>
              <a:rPr lang="en-US" b="1" dirty="0"/>
              <a:t>. SURGEON</a:t>
            </a:r>
            <a:r>
              <a:rPr lang="en-US" dirty="0"/>
              <a:t> </a:t>
            </a:r>
            <a:r>
              <a:rPr lang="en-US" b="1" dirty="0"/>
              <a:t>REGISTER AND LOGIN:</a:t>
            </a:r>
            <a:endParaRPr lang="en-IN" dirty="0"/>
          </a:p>
          <a:p>
            <a:r>
              <a:rPr lang="en-US" dirty="0"/>
              <a:t> </a:t>
            </a:r>
            <a:endParaRPr lang="en-IN" dirty="0"/>
          </a:p>
          <a:p>
            <a:r>
              <a:rPr lang="en-US" b="1" dirty="0"/>
              <a:t> </a:t>
            </a:r>
            <a:endParaRPr lang="en-IN" dirty="0"/>
          </a:p>
          <a:p>
            <a:r>
              <a:rPr lang="en-US" dirty="0"/>
              <a:t>This is the first module in our project, here symbolizes a unit of work performed within a database management system (or similar system) against a database, and treated in a coherent and reliable way independent of other transactions. A transaction generally represents any change in database user will transfer the amount to provider. They registered with </a:t>
            </a:r>
            <a:r>
              <a:rPr lang="en-US" dirty="0" err="1"/>
              <a:t>datas</a:t>
            </a:r>
            <a:r>
              <a:rPr lang="en-US" dirty="0"/>
              <a:t> and then login</a:t>
            </a:r>
            <a:endParaRPr lang="en-IN" dirty="0"/>
          </a:p>
          <a:p>
            <a:r>
              <a:rPr lang="en-US" dirty="0"/>
              <a:t> </a:t>
            </a:r>
            <a:endParaRPr lang="en-IN" dirty="0"/>
          </a:p>
          <a:p>
            <a:r>
              <a:rPr lang="en-US" b="1" dirty="0"/>
              <a:t> </a:t>
            </a:r>
            <a:endParaRPr lang="en-IN" dirty="0"/>
          </a:p>
          <a:p>
            <a:r>
              <a:rPr lang="en-US" b="1" dirty="0"/>
              <a:t> </a:t>
            </a:r>
            <a:endParaRPr lang="en-IN" dirty="0"/>
          </a:p>
          <a:p>
            <a:r>
              <a:rPr lang="en-US" b="1" dirty="0"/>
              <a:t>5.</a:t>
            </a:r>
            <a:r>
              <a:rPr lang="en-US" dirty="0"/>
              <a:t> </a:t>
            </a:r>
            <a:r>
              <a:rPr lang="en-US" b="1" dirty="0"/>
              <a:t>RADIOLOGIST</a:t>
            </a:r>
            <a:r>
              <a:rPr lang="en-US" dirty="0"/>
              <a:t> </a:t>
            </a:r>
            <a:r>
              <a:rPr lang="en-US" b="1" dirty="0"/>
              <a:t>REGISTER AND LOGIN:</a:t>
            </a:r>
            <a:endParaRPr lang="en-IN" dirty="0"/>
          </a:p>
          <a:p>
            <a:r>
              <a:rPr lang="en-US" dirty="0"/>
              <a:t> </a:t>
            </a:r>
            <a:endParaRPr lang="en-IN" dirty="0"/>
          </a:p>
          <a:p>
            <a:r>
              <a:rPr lang="en-US" b="1" dirty="0"/>
              <a:t> </a:t>
            </a:r>
            <a:endParaRPr lang="en-IN" dirty="0"/>
          </a:p>
          <a:p>
            <a:r>
              <a:rPr lang="en-US" dirty="0"/>
              <a:t>This is the first module in our project, here symbolizes a unit of work performed within a database management system (or similar system) against a database, and treated in a coherent and reliable way independent of other transactions. A transaction generally represents any change in database user will transfer the amount to provider. They registered with </a:t>
            </a:r>
            <a:r>
              <a:rPr lang="en-US" dirty="0" err="1"/>
              <a:t>datas</a:t>
            </a:r>
            <a:r>
              <a:rPr lang="en-US" dirty="0"/>
              <a:t> and then login</a:t>
            </a:r>
            <a:endParaRPr lang="en-IN" dirty="0"/>
          </a:p>
          <a:p>
            <a:r>
              <a:rPr lang="en-US" b="1" dirty="0"/>
              <a:t> </a:t>
            </a:r>
            <a:endParaRPr lang="en-IN" dirty="0"/>
          </a:p>
          <a:p>
            <a:r>
              <a:rPr lang="en-US" b="1" dirty="0"/>
              <a:t> </a:t>
            </a:r>
            <a:endParaRPr lang="en-IN" dirty="0"/>
          </a:p>
        </p:txBody>
      </p:sp>
    </p:spTree>
    <p:extLst>
      <p:ext uri="{BB962C8B-B14F-4D97-AF65-F5344CB8AC3E}">
        <p14:creationId xmlns:p14="http://schemas.microsoft.com/office/powerpoint/2010/main" val="198711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043451" y="5322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 CASE DIAGRAM:</a:t>
            </a:r>
            <a:endParaRPr kumimoji="0" 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2049" name="Picture 11" descr="Untitled Diagram-Page-4.draw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451" y="989463"/>
            <a:ext cx="4400550" cy="4581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043451" y="55709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64645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002508" y="107817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760913" algn="l"/>
              </a:tabLst>
              <a:defRPr>
                <a:solidFill>
                  <a:schemeClr val="tx1"/>
                </a:solidFill>
                <a:latin typeface="Arial" panose="020B0604020202020204" pitchFamily="34" charset="0"/>
              </a:defRPr>
            </a:lvl1pPr>
            <a:lvl2pPr eaLnBrk="0" fontAlgn="base" hangingPunct="0">
              <a:spcBef>
                <a:spcPct val="0"/>
              </a:spcBef>
              <a:spcAft>
                <a:spcPct val="0"/>
              </a:spcAft>
              <a:tabLst>
                <a:tab pos="4760913" algn="l"/>
              </a:tabLst>
              <a:defRPr>
                <a:solidFill>
                  <a:schemeClr val="tx1"/>
                </a:solidFill>
                <a:latin typeface="Arial" panose="020B0604020202020204" pitchFamily="34" charset="0"/>
              </a:defRPr>
            </a:lvl2pPr>
            <a:lvl3pPr eaLnBrk="0" fontAlgn="base" hangingPunct="0">
              <a:spcBef>
                <a:spcPct val="0"/>
              </a:spcBef>
              <a:spcAft>
                <a:spcPct val="0"/>
              </a:spcAft>
              <a:tabLst>
                <a:tab pos="4760913" algn="l"/>
              </a:tabLst>
              <a:defRPr>
                <a:solidFill>
                  <a:schemeClr val="tx1"/>
                </a:solidFill>
                <a:latin typeface="Arial" panose="020B0604020202020204" pitchFamily="34" charset="0"/>
              </a:defRPr>
            </a:lvl3pPr>
            <a:lvl4pPr eaLnBrk="0" fontAlgn="base" hangingPunct="0">
              <a:spcBef>
                <a:spcPct val="0"/>
              </a:spcBef>
              <a:spcAft>
                <a:spcPct val="0"/>
              </a:spcAft>
              <a:tabLst>
                <a:tab pos="4760913" algn="l"/>
              </a:tabLst>
              <a:defRPr>
                <a:solidFill>
                  <a:schemeClr val="tx1"/>
                </a:solidFill>
                <a:latin typeface="Arial" panose="020B0604020202020204" pitchFamily="34" charset="0"/>
              </a:defRPr>
            </a:lvl4pPr>
            <a:lvl5pPr eaLnBrk="0" fontAlgn="base" hangingPunct="0">
              <a:spcBef>
                <a:spcPct val="0"/>
              </a:spcBef>
              <a:spcAft>
                <a:spcPct val="0"/>
              </a:spcAft>
              <a:tabLst>
                <a:tab pos="4760913" algn="l"/>
              </a:tabLst>
              <a:defRPr>
                <a:solidFill>
                  <a:schemeClr val="tx1"/>
                </a:solidFill>
                <a:latin typeface="Arial" panose="020B0604020202020204" pitchFamily="34" charset="0"/>
              </a:defRPr>
            </a:lvl5pPr>
            <a:lvl6pPr eaLnBrk="0" fontAlgn="base" hangingPunct="0">
              <a:spcBef>
                <a:spcPct val="0"/>
              </a:spcBef>
              <a:spcAft>
                <a:spcPct val="0"/>
              </a:spcAft>
              <a:tabLst>
                <a:tab pos="4760913" algn="l"/>
              </a:tabLst>
              <a:defRPr>
                <a:solidFill>
                  <a:schemeClr val="tx1"/>
                </a:solidFill>
                <a:latin typeface="Arial" panose="020B0604020202020204" pitchFamily="34" charset="0"/>
              </a:defRPr>
            </a:lvl6pPr>
            <a:lvl7pPr eaLnBrk="0" fontAlgn="base" hangingPunct="0">
              <a:spcBef>
                <a:spcPct val="0"/>
              </a:spcBef>
              <a:spcAft>
                <a:spcPct val="0"/>
              </a:spcAft>
              <a:tabLst>
                <a:tab pos="4760913" algn="l"/>
              </a:tabLst>
              <a:defRPr>
                <a:solidFill>
                  <a:schemeClr val="tx1"/>
                </a:solidFill>
                <a:latin typeface="Arial" panose="020B0604020202020204" pitchFamily="34" charset="0"/>
              </a:defRPr>
            </a:lvl7pPr>
            <a:lvl8pPr eaLnBrk="0" fontAlgn="base" hangingPunct="0">
              <a:spcBef>
                <a:spcPct val="0"/>
              </a:spcBef>
              <a:spcAft>
                <a:spcPct val="0"/>
              </a:spcAft>
              <a:tabLst>
                <a:tab pos="4760913" algn="l"/>
              </a:tabLst>
              <a:defRPr>
                <a:solidFill>
                  <a:schemeClr val="tx1"/>
                </a:solidFill>
                <a:latin typeface="Arial" panose="020B0604020202020204" pitchFamily="34" charset="0"/>
              </a:defRPr>
            </a:lvl8pPr>
            <a:lvl9pPr eaLnBrk="0" fontAlgn="base" hangingPunct="0">
              <a:spcBef>
                <a:spcPct val="0"/>
              </a:spcBef>
              <a:spcAft>
                <a:spcPct val="0"/>
              </a:spcAft>
              <a:tabLst>
                <a:tab pos="476091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760913" algn="l"/>
              </a:tabLst>
            </a:pPr>
            <a:r>
              <a:rPr kumimoji="0" lang="en-US"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ACTIVITY DIAGRAM :</a:t>
            </a:r>
            <a:endParaRPr kumimoji="0" 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760913" algn="l"/>
              </a:tabLst>
            </a:pPr>
            <a:r>
              <a:rPr kumimoji="0" lang="en-US" sz="12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3073" name="Picture 13" descr="Untitled Diagram-Page-6.drawio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508" y="1535374"/>
            <a:ext cx="5229225" cy="3524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002508" y="50596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8192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138985"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E-R DIAGRAM:</a:t>
            </a:r>
            <a:endParaRPr kumimoji="0" 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4097" name="Picture 17" descr="Untitled Diagram-Page-9.drawio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985" y="457200"/>
            <a:ext cx="5943600" cy="6134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138985" y="6591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82226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729553"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SYSTEM ARCHITECTURE: </a:t>
            </a:r>
            <a:endParaRPr kumimoji="0" 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5121" name="Picture 19" descr="Untitled Diagram-Page-10.drawio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553" y="457200"/>
            <a:ext cx="5943600" cy="6105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729553" y="65627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35244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C4B7C9-2776-9407-25FD-54B9A15A9E98}"/>
              </a:ext>
            </a:extLst>
          </p:cNvPr>
          <p:cNvSpPr>
            <a:spLocks noGrp="1"/>
          </p:cNvSpPr>
          <p:nvPr>
            <p:ph idx="1"/>
          </p:nvPr>
        </p:nvSpPr>
        <p:spPr>
          <a:xfrm>
            <a:off x="1143000" y="735997"/>
            <a:ext cx="9905999" cy="3541714"/>
          </a:xfrm>
        </p:spPr>
        <p:txBody>
          <a:bodyPr>
            <a:noAutofit/>
          </a:bodyPr>
          <a:lstStyle/>
          <a:p>
            <a:pPr>
              <a:lnSpc>
                <a:spcPct val="107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Abstract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project, patients visiting a hospital first consult a general doctor, who updates a prescription with the patient’s ID and medical notes. This prescription is securely shared with other departments—such as surgery, radiology, and pharmacy—where only authorized staff can access it using a department-specific secret key. To ensure security, the prescription is encrypted using the AES algorithm before being sent to each department. Once accessed, department staff can view and proceed with the necessary treatment, updating the patient’s details in the database. For added security, all patient data in the database is encrypted using the SHA-256 algorithm. This system ensures secure, authorized sharing and storage of sensitive medical information across departments.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147609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1002" y="-784861"/>
            <a:ext cx="11368585" cy="7642861"/>
          </a:xfrm>
          <a:prstGeom prst="rect">
            <a:avLst/>
          </a:prstGeom>
        </p:spPr>
        <p:txBody>
          <a:bodyPr wrap="square">
            <a:spAutoFit/>
          </a:bodyPr>
          <a:lstStyle/>
          <a:p>
            <a:pPr>
              <a:lnSpc>
                <a:spcPct val="150000"/>
              </a:lnSpc>
            </a:pPr>
            <a:r>
              <a:rPr lang="en-US" sz="3200" b="1" dirty="0">
                <a:latin typeface="Times New Roman" panose="02020603050405020304" pitchFamily="18" charset="0"/>
                <a:ea typeface="Times New Roman" panose="02020603050405020304" pitchFamily="18" charset="0"/>
              </a:rPr>
              <a:t> </a:t>
            </a:r>
            <a:endParaRPr lang="en-IN" sz="2800" dirty="0">
              <a:latin typeface="Times New Roman" panose="02020603050405020304" pitchFamily="18" charset="0"/>
              <a:ea typeface="Times New Roman" panose="02020603050405020304" pitchFamily="18" charset="0"/>
            </a:endParaRPr>
          </a:p>
          <a:p>
            <a:pPr>
              <a:lnSpc>
                <a:spcPct val="150000"/>
              </a:lnSpc>
            </a:pPr>
            <a:r>
              <a:rPr lang="en-US" sz="3200" b="1" dirty="0">
                <a:latin typeface="Times New Roman" panose="02020603050405020304" pitchFamily="18" charset="0"/>
                <a:ea typeface="Times New Roman" panose="02020603050405020304" pitchFamily="18" charset="0"/>
              </a:rPr>
              <a:t>CODINGS:</a:t>
            </a:r>
            <a:endParaRPr lang="en-IN" sz="2800" dirty="0">
              <a:latin typeface="Times New Roman" panose="02020603050405020304" pitchFamily="18" charset="0"/>
              <a:ea typeface="Times New Roman" panose="02020603050405020304" pitchFamily="18" charset="0"/>
            </a:endParaRPr>
          </a:p>
          <a:p>
            <a:pPr>
              <a:lnSpc>
                <a:spcPct val="150000"/>
              </a:lnSpc>
            </a:pPr>
            <a:r>
              <a:rPr lang="en-US" sz="3200" b="1" dirty="0">
                <a:latin typeface="Times New Roman" panose="02020603050405020304" pitchFamily="18" charset="0"/>
                <a:ea typeface="Times New Roman" panose="02020603050405020304" pitchFamily="18" charset="0"/>
              </a:rPr>
              <a:t> </a:t>
            </a:r>
            <a:endParaRPr lang="en-IN" sz="2800" dirty="0">
              <a:latin typeface="Times New Roman" panose="02020603050405020304" pitchFamily="18" charset="0"/>
              <a:ea typeface="Times New Roman" panose="02020603050405020304" pitchFamily="18" charset="0"/>
            </a:endParaRPr>
          </a:p>
          <a:p>
            <a:pPr>
              <a:lnSpc>
                <a:spcPct val="107000"/>
              </a:lnSpc>
              <a:spcAft>
                <a:spcPts val="0"/>
              </a:spcAft>
            </a:pP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DOCTYPE</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FEA88F"/>
                </a:solidFill>
                <a:latin typeface="Consolas" panose="020B0609020204030204" pitchFamily="49" charset="0"/>
                <a:ea typeface="Calibri" panose="020F0502020204030204" pitchFamily="34" charset="0"/>
                <a:cs typeface="Consolas" panose="020B0609020204030204" pitchFamily="49" charset="0"/>
              </a:rPr>
              <a:t>html</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html</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lang</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en</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xmlns:th</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"http://www.thymeleaf.org"</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head</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meta</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charset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"UTF-8"</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meta</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name</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"viewport"</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content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"width=device-width, initial-scale=1.0"</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title</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Welcome | Doctors</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title</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link</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href</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"https://cdn.jsdelivr.net/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npm</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/bootstrap@5.0.2/</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dist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css</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/bootstrap.min.css"</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rel</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"stylesheet"</a:t>
            </a:r>
            <a:r>
              <a:rPr lang="en-IN" dirty="0">
                <a:latin typeface="Consolas" panose="020B0609020204030204" pitchFamily="49" charset="0"/>
                <a:ea typeface="Calibri" panose="020F0502020204030204" pitchFamily="34" charset="0"/>
                <a:cs typeface="Consolas" panose="020B0609020204030204" pitchFamily="49" charset="0"/>
              </a:rPr>
              <a:t> </a:t>
            </a:r>
            <a:r>
              <a:rPr lang="en-IN" u="sng" dirty="0">
                <a:solidFill>
                  <a:srgbClr val="A7EC21"/>
                </a:solidFill>
                <a:latin typeface="Consolas" panose="020B0609020204030204" pitchFamily="49" charset="0"/>
                <a:ea typeface="Calibri" panose="020F0502020204030204" pitchFamily="34" charset="0"/>
                <a:cs typeface="Consolas" panose="020B0609020204030204" pitchFamily="49" charset="0"/>
              </a:rPr>
              <a:t>integrity</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"sha384-EVSTQN3/azprG1Anm3QDgpJLIm9Nao0Yz1ztcQTwFspd3yD65VohhpuuCOmLASjC"</a:t>
            </a:r>
            <a:r>
              <a:rPr lang="en-IN" dirty="0">
                <a:latin typeface="Consolas" panose="020B0609020204030204" pitchFamily="49" charset="0"/>
                <a:ea typeface="Calibri" panose="020F0502020204030204" pitchFamily="34" charset="0"/>
                <a:cs typeface="Consolas" panose="020B0609020204030204" pitchFamily="49" charset="0"/>
              </a:rPr>
              <a:t> </a:t>
            </a:r>
            <a:r>
              <a:rPr lang="en-IN" u="sng" dirty="0" err="1">
                <a:solidFill>
                  <a:srgbClr val="A7EC21"/>
                </a:solidFill>
                <a:latin typeface="Consolas" panose="020B0609020204030204" pitchFamily="49" charset="0"/>
                <a:ea typeface="Calibri" panose="020F0502020204030204" pitchFamily="34" charset="0"/>
                <a:cs typeface="Consolas" panose="020B0609020204030204" pitchFamily="49" charset="0"/>
              </a:rPr>
              <a:t>crossorigin</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"anonymous"</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script</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"https://cdn.jsdelivr.net/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npm</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/bootstrap@5.0.2/</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dist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js</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/bootstrap.bundle.min.js"</a:t>
            </a:r>
            <a:r>
              <a:rPr lang="en-IN" dirty="0">
                <a:latin typeface="Consolas" panose="020B0609020204030204" pitchFamily="49" charset="0"/>
                <a:ea typeface="Calibri" panose="020F0502020204030204" pitchFamily="34" charset="0"/>
                <a:cs typeface="Consolas" panose="020B0609020204030204" pitchFamily="49" charset="0"/>
              </a:rPr>
              <a:t> </a:t>
            </a:r>
            <a:r>
              <a:rPr lang="en-IN" u="sng" dirty="0">
                <a:solidFill>
                  <a:srgbClr val="A7EC21"/>
                </a:solidFill>
                <a:latin typeface="Consolas" panose="020B0609020204030204" pitchFamily="49" charset="0"/>
                <a:ea typeface="Calibri" panose="020F0502020204030204" pitchFamily="34" charset="0"/>
                <a:cs typeface="Consolas" panose="020B0609020204030204" pitchFamily="49" charset="0"/>
              </a:rPr>
              <a:t>integrity</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"sha384-MrcW6ZMFYlzcLA8Nl+NtUVF0sA7MsXsP1UyJoMp4YLEuNSfAP+JcXn/</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tWtIaxVXM</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dirty="0">
                <a:latin typeface="Consolas" panose="020B0609020204030204" pitchFamily="49" charset="0"/>
                <a:ea typeface="Calibri" panose="020F0502020204030204" pitchFamily="34" charset="0"/>
                <a:cs typeface="Consolas" panose="020B0609020204030204" pitchFamily="49" charset="0"/>
              </a:rPr>
              <a:t> </a:t>
            </a:r>
            <a:r>
              <a:rPr lang="en-IN" u="sng" dirty="0" err="1">
                <a:solidFill>
                  <a:srgbClr val="A7EC21"/>
                </a:solidFill>
                <a:latin typeface="Consolas" panose="020B0609020204030204" pitchFamily="49" charset="0"/>
                <a:ea typeface="Calibri" panose="020F0502020204030204" pitchFamily="34" charset="0"/>
                <a:cs typeface="Consolas" panose="020B0609020204030204" pitchFamily="49" charset="0"/>
              </a:rPr>
              <a:t>crossorigin</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"anonymous"</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script</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link</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rel</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"shortcut icon"</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href</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"C:\Users\saura\Downloads\fabicon-removebg-preview (2).</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png</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body</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&lt;!-- Header --&gt;</a:t>
            </a:r>
            <a:endParaRPr lang="en-IN" dirty="0"/>
          </a:p>
        </p:txBody>
      </p:sp>
    </p:spTree>
    <p:extLst>
      <p:ext uri="{BB962C8B-B14F-4D97-AF65-F5344CB8AC3E}">
        <p14:creationId xmlns:p14="http://schemas.microsoft.com/office/powerpoint/2010/main" val="212995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8173" y="198307"/>
            <a:ext cx="11395881" cy="6554230"/>
          </a:xfrm>
          <a:prstGeom prst="rect">
            <a:avLst/>
          </a:prstGeom>
        </p:spPr>
        <p:txBody>
          <a:bodyPr wrap="square">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header</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div</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class</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"motto"</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b</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Welcome</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b</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div</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div</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class</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"slideshow"</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"https://encrypted-tbn0.gstatic.com/</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images?q</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=tbn:ANd9GcRdji1931PbuaaeOzkiWxZwCP0Y-l4Xi1WwR1sD38DAMHght4-40fDGDgm8uf3LQa0zNBU&amp;usqp=CAU"</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"https://t3.ftcdn.net/jpg/05/65/55/96/360_F_565559600_YuYjetRZf0xO4hEzElmYPtWXI7bdpXeE.jpg"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2"</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"https://plus.unsplash.com/premium_photo-1674841252366-162fc9b8f983?q=80&amp;w=1887&amp;auto=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3"</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"https://plus.unsplash.com/premium_photo-1673351534430-f5dde7d87a60?q=80&amp;w=2002&amp;auto=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4"</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"https://plus.unsplash.com/premium_photo-1682141160157-d6a296a65574?q=80&amp;w=1932&amp;auto=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5"</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"https://plus.unsplash.com/premium_photo-1674499074438-8f611a3569f6?q=80&amp;w=2069&amp;auto=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endParaRPr lang="en-IN" dirty="0"/>
          </a:p>
        </p:txBody>
      </p:sp>
    </p:spTree>
    <p:extLst>
      <p:ext uri="{BB962C8B-B14F-4D97-AF65-F5344CB8AC3E}">
        <p14:creationId xmlns:p14="http://schemas.microsoft.com/office/powerpoint/2010/main" val="354424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2764" y="510726"/>
            <a:ext cx="10686197" cy="5723233"/>
          </a:xfrm>
          <a:prstGeom prst="rect">
            <a:avLst/>
          </a:prstGeom>
        </p:spPr>
        <p:txBody>
          <a:bodyPr wrap="square">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"https://images.unsplash.com/photo-1505751172876-fa1923c5c528?q=80&amp;w=2070&amp;auto=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9"</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"https://images.unsplash.com/photo-1578496479763-c21c718af028?q=80&amp;w=2070&amp;auto=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10"</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"https://images.unsplash.com/photo-1543333995-a78aea2eee50?q=80&amp;w=2070&amp;auto=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11"</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"https://images.unsplash.com/photo-1582560469781-1965b9af903d?q=80&amp;w=1993&amp;auto=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12"</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err="1">
                <a:solidFill>
                  <a:srgbClr val="03A8D8"/>
                </a:solidFill>
                <a:latin typeface="Consolas" panose="020B0609020204030204" pitchFamily="49" charset="0"/>
                <a:ea typeface="Calibri" panose="020F0502020204030204" pitchFamily="34" charset="0"/>
                <a:cs typeface="Consolas" panose="020B0609020204030204" pitchFamily="49" charset="0"/>
              </a:rPr>
              <a:t>img</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A7EC21"/>
                </a:solidFill>
                <a:latin typeface="Consolas" panose="020B0609020204030204" pitchFamily="49" charset="0"/>
                <a:ea typeface="Calibri" panose="020F0502020204030204" pitchFamily="34" charset="0"/>
                <a:cs typeface="Consolas" panose="020B0609020204030204" pitchFamily="49" charset="0"/>
              </a:rPr>
              <a:t>src</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"https://plus.unsplash.com/premium_photo-1661779616524-1825ac40c9d6?q=80&amp;w=2070&amp;auto=</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format&amp;fit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94"/>
                </a:solidFill>
                <a:latin typeface="Consolas" panose="020B0609020204030204" pitchFamily="49" charset="0"/>
                <a:ea typeface="Calibri" panose="020F0502020204030204" pitchFamily="34" charset="0"/>
                <a:cs typeface="Consolas" panose="020B0609020204030204" pitchFamily="49" charset="0"/>
              </a:rPr>
              <a:t>crop&amp;ixlib</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=rb-4.0.3&amp;ixid=M3wxMjA3fDB8MHxwaG90by1wYWdlfHx8fGVufDB8fHx8fA%3D%3D"</a:t>
            </a:r>
            <a:r>
              <a:rPr lang="en-IN" dirty="0">
                <a:latin typeface="Consolas" panose="020B0609020204030204" pitchFamily="49" charset="0"/>
                <a:ea typeface="Calibri" panose="020F0502020204030204" pitchFamily="34" charset="0"/>
                <a:cs typeface="Consolas" panose="020B0609020204030204" pitchFamily="49" charset="0"/>
              </a:rPr>
              <a:t> </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alt</a:t>
            </a:r>
            <a:r>
              <a:rPr lang="en-IN" dirty="0">
                <a:solidFill>
                  <a:srgbClr val="52CA11"/>
                </a:solidFill>
                <a:latin typeface="Consolas" panose="020B0609020204030204" pitchFamily="49" charset="0"/>
                <a:ea typeface="Calibri" panose="020F0502020204030204" pitchFamily="34" charset="0"/>
                <a:cs typeface="Consolas" panose="020B0609020204030204" pitchFamily="49" charset="0"/>
              </a:rPr>
              <a:t>=</a:t>
            </a:r>
            <a:r>
              <a:rPr lang="en-IN" i="1" dirty="0">
                <a:solidFill>
                  <a:srgbClr val="17C694"/>
                </a:solidFill>
                <a:latin typeface="Consolas" panose="020B0609020204030204" pitchFamily="49" charset="0"/>
                <a:ea typeface="Calibri" panose="020F0502020204030204" pitchFamily="34" charset="0"/>
                <a:cs typeface="Consolas" panose="020B0609020204030204" pitchFamily="49" charset="0"/>
              </a:rPr>
              <a:t>"Image 13"</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dirty="0">
                <a:solidFill>
                  <a:srgbClr val="03A8D8"/>
                </a:solidFill>
                <a:latin typeface="Consolas" panose="020B0609020204030204" pitchFamily="49" charset="0"/>
                <a:ea typeface="Calibri" panose="020F0502020204030204" pitchFamily="34" charset="0"/>
                <a:cs typeface="Consolas" panose="020B0609020204030204" pitchFamily="49" charset="0"/>
              </a:rPr>
              <a:t>div</a:t>
            </a:r>
            <a:r>
              <a:rPr lang="en-IN"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u="sng" dirty="0">
                <a:solidFill>
                  <a:srgbClr val="808080"/>
                </a:solidFill>
                <a:latin typeface="Consolas" panose="020B0609020204030204" pitchFamily="49" charset="0"/>
                <a:ea typeface="Calibri" panose="020F0502020204030204" pitchFamily="34" charset="0"/>
                <a:cs typeface="Consolas" panose="020B0609020204030204" pitchFamily="49" charset="0"/>
              </a:rPr>
              <a:t>&lt;</a:t>
            </a:r>
            <a:r>
              <a:rPr lang="en-IN" b="1" u="sng" dirty="0">
                <a:solidFill>
                  <a:srgbClr val="03A8D8"/>
                </a:solidFill>
                <a:latin typeface="Consolas" panose="020B0609020204030204" pitchFamily="49" charset="0"/>
                <a:ea typeface="Calibri" panose="020F0502020204030204" pitchFamily="34" charset="0"/>
                <a:cs typeface="Consolas" panose="020B0609020204030204" pitchFamily="49" charset="0"/>
              </a:rPr>
              <a:t>style</a:t>
            </a:r>
            <a:r>
              <a:rPr lang="en-IN" u="sng" dirty="0">
                <a:solidFill>
                  <a:srgbClr val="808080"/>
                </a:solidFill>
                <a:latin typeface="Consolas" panose="020B0609020204030204" pitchFamily="49" charset="0"/>
                <a:ea typeface="Calibri" panose="020F0502020204030204" pitchFamily="34" charset="0"/>
                <a:cs typeface="Consolas" panose="020B0609020204030204" pitchFamily="49" charset="0"/>
              </a:rPr>
              <a:t>&gt;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6890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9547" y="289618"/>
            <a:ext cx="14316501" cy="6315960"/>
          </a:xfrm>
          <a:prstGeom prst="rect">
            <a:avLst/>
          </a:prstGeom>
        </p:spPr>
        <p:txBody>
          <a:bodyPr wrap="square">
            <a:spAutoFit/>
          </a:bodyPr>
          <a:lstStyle/>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body</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font-family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Arial, sans-serif</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#f5f5f5</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Header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header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position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relative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overflow</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hidden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height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400px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Adjust height as needed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justify-content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align-items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6356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2025" y="567384"/>
            <a:ext cx="7891975" cy="5723233"/>
          </a:xfrm>
          <a:prstGeom prst="rect">
            <a:avLst/>
          </a:prstGeom>
        </p:spPr>
        <p:txBody>
          <a:bodyPr wrap="square">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.slideshow</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img</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25%</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height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auto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object-fit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cover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AAAAAA"/>
                </a:solidFill>
                <a:latin typeface="Consolas" panose="020B0609020204030204" pitchFamily="49" charset="0"/>
                <a:ea typeface="Calibri" panose="020F0502020204030204" pitchFamily="34" charset="0"/>
                <a:cs typeface="Consolas" panose="020B0609020204030204" pitchFamily="49" charset="0"/>
              </a:rPr>
              <a:t>@</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keyframes</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slideImages</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AAAAAA"/>
                </a:solidFill>
                <a:latin typeface="Consolas" panose="020B0609020204030204" pitchFamily="49" charset="0"/>
                <a:ea typeface="Calibri" panose="020F0502020204030204" pitchFamily="34" charset="0"/>
                <a:cs typeface="Consolas" panose="020B0609020204030204" pitchFamily="49" charset="0"/>
              </a:rPr>
              <a:t>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AAAAAA"/>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transform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translateX</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B518C"/>
                </a:solidFill>
                <a:latin typeface="Consolas" panose="020B0609020204030204" pitchFamily="49" charset="0"/>
                <a:ea typeface="Calibri" panose="020F0502020204030204" pitchFamily="34" charset="0"/>
                <a:cs typeface="Consolas" panose="020B0609020204030204" pitchFamily="49" charset="0"/>
              </a:rPr>
              <a:t>100</a:t>
            </a:r>
            <a:r>
              <a:rPr lang="en-IN" dirty="0">
                <a:solidFill>
                  <a:srgbClr val="AAAAAA"/>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transform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translateX</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.logo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position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relative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top</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left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dirty="0"/>
          </a:p>
        </p:txBody>
      </p:sp>
    </p:spTree>
    <p:extLst>
      <p:ext uri="{BB962C8B-B14F-4D97-AF65-F5344CB8AC3E}">
        <p14:creationId xmlns:p14="http://schemas.microsoft.com/office/powerpoint/2010/main" val="1426050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01253" y="947536"/>
            <a:ext cx="9048466" cy="5723233"/>
          </a:xfrm>
          <a:prstGeom prst="rect">
            <a:avLst/>
          </a:prstGeom>
        </p:spPr>
        <p:txBody>
          <a:bodyPr wrap="square">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.logo</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img</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400px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Adjust the width of the logo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height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auto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filter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brightness(150%)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Increase brightness for better visibility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.motto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position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absolute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left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transform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translateX</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z-index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#FFA500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Adjust </a:t>
            </a:r>
            <a:r>
              <a:rPr lang="en-IN" dirty="0" err="1">
                <a:solidFill>
                  <a:srgbClr val="626262"/>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for better visibility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font-size</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24px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Increase font size for better visibility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Navigation */</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0955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715565"/>
            <a:ext cx="6096000" cy="5426870"/>
          </a:xfrm>
          <a:prstGeom prst="rect">
            <a:avLst/>
          </a:prstGeom>
        </p:spPr>
        <p:txBody>
          <a:bodyPr>
            <a:spAutoFit/>
          </a:bodyPr>
          <a:lstStyle/>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.main-content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justify-content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space-between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align-items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flex-wrap</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wrap</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.main-content</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.left-column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max-width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padding-right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.main-content</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.right-column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max-width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padding-left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dirty="0"/>
          </a:p>
        </p:txBody>
      </p:sp>
    </p:spTree>
    <p:extLst>
      <p:ext uri="{BB962C8B-B14F-4D97-AF65-F5344CB8AC3E}">
        <p14:creationId xmlns:p14="http://schemas.microsoft.com/office/powerpoint/2010/main" val="3350861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7230" y="271020"/>
            <a:ext cx="9594376" cy="6315960"/>
          </a:xfrm>
          <a:prstGeom prst="rect">
            <a:avLst/>
          </a:prstGeom>
        </p:spPr>
        <p:txBody>
          <a:bodyPr wrap="square">
            <a:spAutoFit/>
          </a:bodyPr>
          <a:lstStyle/>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.services</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h2</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.service-container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justify-content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space-between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align-items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flex-start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 10px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fff</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border-radius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8px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box-shadow</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 0 20px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rgba</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(0, 0, 0, 0.1)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overflow</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hidden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.service-info</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9245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5654" y="241782"/>
            <a:ext cx="7861110" cy="6019597"/>
          </a:xfrm>
          <a:prstGeom prst="rect">
            <a:avLst/>
          </a:prstGeom>
        </p:spPr>
        <p:txBody>
          <a:bodyPr wrap="square">
            <a:spAutoFit/>
          </a:bodyPr>
          <a:lstStyle/>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h3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.service</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p</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#666</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a:t>
            </a:r>
            <a:r>
              <a:rPr lang="en-IN" dirty="0" err="1">
                <a:solidFill>
                  <a:srgbClr val="12E046"/>
                </a:solidFill>
                <a:latin typeface="Consolas" panose="020B0609020204030204" pitchFamily="49" charset="0"/>
                <a:ea typeface="Calibri" panose="020F0502020204030204" pitchFamily="34" charset="0"/>
                <a:cs typeface="Consolas" panose="020B0609020204030204" pitchFamily="49" charset="0"/>
              </a:rPr>
              <a:t>btn</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block</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fff</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text-decoration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none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 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border-radius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transition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background-</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color</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 0.3s ease</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5048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01755" y="393850"/>
            <a:ext cx="8175009" cy="6315960"/>
          </a:xfrm>
          <a:prstGeom prst="rect">
            <a:avLst/>
          </a:prstGeom>
        </p:spPr>
        <p:txBody>
          <a:bodyPr wrap="square">
            <a:spAutoFit/>
          </a:bodyPr>
          <a:lstStyle/>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patient-reviews</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h2</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.review</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display</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align-items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15px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border-bottom</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1px solid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ddd</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.review</a:t>
            </a:r>
            <a:r>
              <a:rPr lang="en-IN" dirty="0">
                <a:solidFill>
                  <a:srgbClr val="A7EC21"/>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65F228"/>
                </a:solidFill>
                <a:latin typeface="Consolas" panose="020B0609020204030204" pitchFamily="49" charset="0"/>
                <a:ea typeface="Calibri" panose="020F0502020204030204" pitchFamily="34" charset="0"/>
                <a:cs typeface="Consolas" panose="020B0609020204030204" pitchFamily="49" charset="0"/>
              </a:rPr>
              <a:t>img</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width</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height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border-radius</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margin-right</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20px</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.review-content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flex</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0757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886853-50C7-761E-23D1-D6119D2B7B16}"/>
              </a:ext>
            </a:extLst>
          </p:cNvPr>
          <p:cNvSpPr>
            <a:spLocks noGrp="1"/>
          </p:cNvSpPr>
          <p:nvPr>
            <p:ph idx="1"/>
          </p:nvPr>
        </p:nvSpPr>
        <p:spPr>
          <a:xfrm>
            <a:off x="1141412" y="1263484"/>
            <a:ext cx="9905999" cy="3541714"/>
          </a:xfrm>
        </p:spPr>
        <p:txBody>
          <a:bodyPr>
            <a:noAutofit/>
          </a:bodyPr>
          <a:lstStyle/>
          <a:p>
            <a:pPr>
              <a:lnSpc>
                <a:spcPct val="107000"/>
              </a:lnSpc>
              <a:spcAft>
                <a:spcPts val="800"/>
              </a:spcAft>
            </a:pPr>
            <a:r>
              <a:rPr lang="en-US" sz="1800" dirty="0">
                <a:latin typeface="Times New Roman" panose="02020603050405020304" pitchFamily="18" charset="0"/>
                <a:cs typeface="Times New Roman" panose="02020603050405020304" pitchFamily="18" charset="0"/>
              </a:rPr>
              <a:t>1.1 INTRODUCTION:</a:t>
            </a:r>
            <a:endParaRPr lang="en-IN" sz="1800" dirty="0">
              <a:latin typeface="Times New Roman" panose="02020603050405020304" pitchFamily="18"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Patients who come to a hospital are first referred to a general doctor. A doctor updates the prescription with the patient's ID and medical notes. Such a prescription is safely shared with other departments: surgery, radiology, and pharmacy, among others. Only by authorized staff, a department-specific secret key can enable access to the prescription. For the purpose of security, a prescription is encrypted using the AES algorithm before sending it to each department. Such information, accessed only by staff in the department, can be viewed to continue the required treatment. Then, patient details are updated in the database. All patient data in the database is encrypted with the SHA-256 algorithm for extra security. Thus, sensitive medical information is shared and stored across departments securely, accessible only to authorized personnel.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9654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4209" y="567384"/>
            <a:ext cx="7369791" cy="5723233"/>
          </a:xfrm>
          <a:prstGeom prst="rect">
            <a:avLst/>
          </a:prstGeom>
        </p:spPr>
        <p:txBody>
          <a:bodyPr wrap="square">
            <a:spAutoFit/>
          </a:bodyPr>
          <a:lstStyle/>
          <a:p>
            <a:pPr>
              <a:lnSpc>
                <a:spcPct val="107000"/>
              </a:lnSpc>
              <a:spcAft>
                <a:spcPts val="0"/>
              </a:spcAft>
            </a:pP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Footer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65F228"/>
                </a:solidFill>
                <a:latin typeface="Consolas" panose="020B0609020204030204" pitchFamily="49" charset="0"/>
                <a:ea typeface="Calibri" panose="020F0502020204030204" pitchFamily="34" charset="0"/>
                <a:cs typeface="Consolas" panose="020B0609020204030204" pitchFamily="49" charset="0"/>
              </a:rPr>
              <a:t>footer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fff</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10px 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Founders Section Styles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12E046"/>
                </a:solidFill>
                <a:latin typeface="Consolas" panose="020B0609020204030204" pitchFamily="49" charset="0"/>
                <a:ea typeface="Calibri" panose="020F0502020204030204" pitchFamily="34" charset="0"/>
                <a:cs typeface="Consolas" panose="020B0609020204030204" pitchFamily="49" charset="0"/>
              </a:rPr>
              <a:t>.founders</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F9FAF4"/>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background-</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#f9f9f9</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Background </a:t>
            </a:r>
            <a:r>
              <a:rPr lang="en-IN" dirty="0" err="1">
                <a:solidFill>
                  <a:srgbClr val="626262"/>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similar to other sections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err="1">
                <a:solidFill>
                  <a:srgbClr val="0699F0"/>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#333</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Text </a:t>
            </a:r>
            <a:r>
              <a:rPr lang="en-IN" dirty="0" err="1">
                <a:solidFill>
                  <a:srgbClr val="626262"/>
                </a:solidFill>
                <a:latin typeface="Consolas" panose="020B0609020204030204" pitchFamily="49" charset="0"/>
                <a:ea typeface="Calibri" panose="020F0502020204030204" pitchFamily="34" charset="0"/>
                <a:cs typeface="Consolas" panose="020B0609020204030204" pitchFamily="49" charset="0"/>
              </a:rPr>
              <a:t>color</a:t>
            </a:r>
            <a:r>
              <a:rPr lang="en-IN" dirty="0">
                <a:solidFill>
                  <a:srgbClr val="626262"/>
                </a:solidFill>
                <a:latin typeface="Consolas" panose="020B0609020204030204" pitchFamily="49" charset="0"/>
                <a:ea typeface="Calibri" panose="020F0502020204030204" pitchFamily="34" charset="0"/>
                <a:cs typeface="Consolas" panose="020B0609020204030204" pitchFamily="49" charset="0"/>
              </a:rPr>
              <a:t> similar to other sections */</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padding</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a:solidFill>
                  <a:srgbClr val="17C6A3"/>
                </a:solidFill>
                <a:latin typeface="Consolas" panose="020B0609020204030204" pitchFamily="49" charset="0"/>
                <a:ea typeface="Calibri" panose="020F0502020204030204" pitchFamily="34" charset="0"/>
                <a:cs typeface="Consolas" panose="020B0609020204030204" pitchFamily="49" charset="0"/>
              </a:rPr>
              <a:t>50px 0</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dirty="0">
                <a:solidFill>
                  <a:srgbClr val="0699F0"/>
                </a:solidFill>
                <a:latin typeface="Consolas" panose="020B0609020204030204" pitchFamily="49" charset="0"/>
                <a:ea typeface="Calibri" panose="020F0502020204030204" pitchFamily="34" charset="0"/>
                <a:cs typeface="Consolas" panose="020B0609020204030204" pitchFamily="49" charset="0"/>
              </a:rPr>
              <a:t>text-align</a:t>
            </a:r>
            <a:r>
              <a:rPr lang="en-IN" dirty="0">
                <a:solidFill>
                  <a:srgbClr val="3198FF"/>
                </a:solidFill>
                <a:latin typeface="Consolas" panose="020B0609020204030204" pitchFamily="49" charset="0"/>
                <a:ea typeface="Calibri" panose="020F0502020204030204" pitchFamily="34" charset="0"/>
                <a:cs typeface="Consolas" panose="020B0609020204030204" pitchFamily="49" charset="0"/>
              </a:rPr>
              <a:t>:</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 </a:t>
            </a:r>
            <a:r>
              <a:rPr lang="en-IN" i="1" dirty="0" err="1">
                <a:solidFill>
                  <a:srgbClr val="17C6A3"/>
                </a:solidFill>
                <a:latin typeface="Consolas" panose="020B0609020204030204" pitchFamily="49" charset="0"/>
                <a:ea typeface="Calibri" panose="020F0502020204030204" pitchFamily="34" charset="0"/>
                <a:cs typeface="Consolas" panose="020B0609020204030204" pitchFamily="49" charset="0"/>
              </a:rPr>
              <a:t>center</a:t>
            </a:r>
            <a:r>
              <a:rPr lang="en-IN" dirty="0">
                <a:solidFill>
                  <a:srgbClr val="D9E8F7"/>
                </a:solidFill>
                <a:latin typeface="Consolas" panose="020B0609020204030204" pitchFamily="49" charset="0"/>
                <a:ea typeface="Calibri" panose="020F0502020204030204" pitchFamily="34" charset="0"/>
                <a:cs typeface="Consolas" panose="020B0609020204030204" pitchFamily="49" charset="0"/>
              </a:rPr>
              <a: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869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8679" y="936852"/>
            <a:ext cx="1633781" cy="507831"/>
          </a:xfrm>
          <a:prstGeom prst="rect">
            <a:avLst/>
          </a:prstGeom>
        </p:spPr>
        <p:txBody>
          <a:bodyPr wrap="none">
            <a:spAutoFit/>
          </a:bodyPr>
          <a:lstStyle/>
          <a:p>
            <a:pPr>
              <a:lnSpc>
                <a:spcPct val="150000"/>
              </a:lnSpc>
            </a:pPr>
            <a:r>
              <a:rPr lang="en-US" b="1" dirty="0">
                <a:latin typeface="Times New Roman" panose="02020603050405020304" pitchFamily="18" charset="0"/>
                <a:ea typeface="Times New Roman" panose="02020603050405020304" pitchFamily="18" charset="0"/>
              </a:rPr>
              <a:t>SNAPSHOTS:</a:t>
            </a:r>
            <a:endParaRPr lang="en-IN" sz="1600" dirty="0">
              <a:effectLst/>
              <a:latin typeface="Times New Roman" panose="02020603050405020304" pitchFamily="18" charset="0"/>
              <a:ea typeface="Times New Roman" panose="02020603050405020304" pitchFamily="18" charset="0"/>
            </a:endParaRPr>
          </a:p>
        </p:txBody>
      </p:sp>
      <p:pic>
        <p:nvPicPr>
          <p:cNvPr id="5" name="Picture 4" descr="C:\Users\SPIRO - EMBEDDED\Pictures\Screenshots\Screenshot (49).png"/>
          <p:cNvPicPr/>
          <p:nvPr/>
        </p:nvPicPr>
        <p:blipFill>
          <a:blip r:embed="rId2">
            <a:extLst>
              <a:ext uri="{28A0092B-C50C-407E-A947-70E740481C1C}">
                <a14:useLocalDpi xmlns:a14="http://schemas.microsoft.com/office/drawing/2010/main" val="0"/>
              </a:ext>
            </a:extLst>
          </a:blip>
          <a:srcRect/>
          <a:stretch>
            <a:fillRect/>
          </a:stretch>
        </p:blipFill>
        <p:spPr bwMode="auto">
          <a:xfrm>
            <a:off x="3132460" y="2290578"/>
            <a:ext cx="5943600" cy="3341370"/>
          </a:xfrm>
          <a:prstGeom prst="rect">
            <a:avLst/>
          </a:prstGeom>
          <a:noFill/>
          <a:ln>
            <a:noFill/>
          </a:ln>
        </p:spPr>
      </p:pic>
    </p:spTree>
    <p:extLst>
      <p:ext uri="{BB962C8B-B14F-4D97-AF65-F5344CB8AC3E}">
        <p14:creationId xmlns:p14="http://schemas.microsoft.com/office/powerpoint/2010/main" val="2082738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0).png"/>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758315"/>
            <a:ext cx="5943600" cy="3341370"/>
          </a:xfrm>
          <a:prstGeom prst="rect">
            <a:avLst/>
          </a:prstGeom>
          <a:noFill/>
          <a:ln>
            <a:noFill/>
          </a:ln>
        </p:spPr>
      </p:pic>
    </p:spTree>
    <p:extLst>
      <p:ext uri="{BB962C8B-B14F-4D97-AF65-F5344CB8AC3E}">
        <p14:creationId xmlns:p14="http://schemas.microsoft.com/office/powerpoint/2010/main" val="282781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1).png"/>
          <p:cNvPicPr/>
          <p:nvPr/>
        </p:nvPicPr>
        <p:blipFill>
          <a:blip r:embed="rId2">
            <a:extLst>
              <a:ext uri="{28A0092B-C50C-407E-A947-70E740481C1C}">
                <a14:useLocalDpi xmlns:a14="http://schemas.microsoft.com/office/drawing/2010/main" val="0"/>
              </a:ext>
            </a:extLst>
          </a:blip>
          <a:srcRect/>
          <a:stretch>
            <a:fillRect/>
          </a:stretch>
        </p:blipFill>
        <p:spPr bwMode="auto">
          <a:xfrm>
            <a:off x="2974075" y="1758315"/>
            <a:ext cx="5943600" cy="3341370"/>
          </a:xfrm>
          <a:prstGeom prst="rect">
            <a:avLst/>
          </a:prstGeom>
          <a:noFill/>
          <a:ln>
            <a:noFill/>
          </a:ln>
        </p:spPr>
      </p:pic>
    </p:spTree>
    <p:extLst>
      <p:ext uri="{BB962C8B-B14F-4D97-AF65-F5344CB8AC3E}">
        <p14:creationId xmlns:p14="http://schemas.microsoft.com/office/powerpoint/2010/main" val="2637022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2).png"/>
          <p:cNvPicPr/>
          <p:nvPr/>
        </p:nvPicPr>
        <p:blipFill>
          <a:blip r:embed="rId2">
            <a:extLst>
              <a:ext uri="{28A0092B-C50C-407E-A947-70E740481C1C}">
                <a14:useLocalDpi xmlns:a14="http://schemas.microsoft.com/office/drawing/2010/main" val="0"/>
              </a:ext>
            </a:extLst>
          </a:blip>
          <a:srcRect/>
          <a:stretch>
            <a:fillRect/>
          </a:stretch>
        </p:blipFill>
        <p:spPr bwMode="auto">
          <a:xfrm>
            <a:off x="2905835" y="1441662"/>
            <a:ext cx="5943600" cy="4044737"/>
          </a:xfrm>
          <a:prstGeom prst="rect">
            <a:avLst/>
          </a:prstGeom>
          <a:noFill/>
          <a:ln>
            <a:noFill/>
          </a:ln>
        </p:spPr>
      </p:pic>
    </p:spTree>
    <p:extLst>
      <p:ext uri="{BB962C8B-B14F-4D97-AF65-F5344CB8AC3E}">
        <p14:creationId xmlns:p14="http://schemas.microsoft.com/office/powerpoint/2010/main" val="506111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3).png"/>
          <p:cNvPicPr/>
          <p:nvPr/>
        </p:nvPicPr>
        <p:blipFill>
          <a:blip r:embed="rId2">
            <a:extLst>
              <a:ext uri="{28A0092B-C50C-407E-A947-70E740481C1C}">
                <a14:useLocalDpi xmlns:a14="http://schemas.microsoft.com/office/drawing/2010/main" val="0"/>
              </a:ext>
            </a:extLst>
          </a:blip>
          <a:srcRect/>
          <a:stretch>
            <a:fillRect/>
          </a:stretch>
        </p:blipFill>
        <p:spPr bwMode="auto">
          <a:xfrm>
            <a:off x="2987722" y="1239699"/>
            <a:ext cx="5943600" cy="4301291"/>
          </a:xfrm>
          <a:prstGeom prst="rect">
            <a:avLst/>
          </a:prstGeom>
          <a:noFill/>
          <a:ln>
            <a:noFill/>
          </a:ln>
        </p:spPr>
      </p:pic>
    </p:spTree>
    <p:extLst>
      <p:ext uri="{BB962C8B-B14F-4D97-AF65-F5344CB8AC3E}">
        <p14:creationId xmlns:p14="http://schemas.microsoft.com/office/powerpoint/2010/main" val="2756466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4).png"/>
          <p:cNvPicPr/>
          <p:nvPr/>
        </p:nvPicPr>
        <p:blipFill>
          <a:blip r:embed="rId2">
            <a:extLst>
              <a:ext uri="{28A0092B-C50C-407E-A947-70E740481C1C}">
                <a14:useLocalDpi xmlns:a14="http://schemas.microsoft.com/office/drawing/2010/main" val="0"/>
              </a:ext>
            </a:extLst>
          </a:blip>
          <a:srcRect/>
          <a:stretch>
            <a:fillRect/>
          </a:stretch>
        </p:blipFill>
        <p:spPr bwMode="auto">
          <a:xfrm>
            <a:off x="2851245" y="1034984"/>
            <a:ext cx="7275394" cy="4355882"/>
          </a:xfrm>
          <a:prstGeom prst="rect">
            <a:avLst/>
          </a:prstGeom>
          <a:noFill/>
          <a:ln>
            <a:noFill/>
          </a:ln>
        </p:spPr>
      </p:pic>
    </p:spTree>
    <p:extLst>
      <p:ext uri="{BB962C8B-B14F-4D97-AF65-F5344CB8AC3E}">
        <p14:creationId xmlns:p14="http://schemas.microsoft.com/office/powerpoint/2010/main" val="2551141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5).png"/>
          <p:cNvPicPr/>
          <p:nvPr/>
        </p:nvPicPr>
        <p:blipFill>
          <a:blip r:embed="rId2">
            <a:extLst>
              <a:ext uri="{28A0092B-C50C-407E-A947-70E740481C1C}">
                <a14:useLocalDpi xmlns:a14="http://schemas.microsoft.com/office/drawing/2010/main" val="0"/>
              </a:ext>
            </a:extLst>
          </a:blip>
          <a:srcRect/>
          <a:stretch>
            <a:fillRect/>
          </a:stretch>
        </p:blipFill>
        <p:spPr bwMode="auto">
          <a:xfrm>
            <a:off x="2934268" y="832514"/>
            <a:ext cx="7225353" cy="4940490"/>
          </a:xfrm>
          <a:prstGeom prst="rect">
            <a:avLst/>
          </a:prstGeom>
          <a:noFill/>
          <a:ln>
            <a:noFill/>
          </a:ln>
        </p:spPr>
      </p:pic>
    </p:spTree>
    <p:extLst>
      <p:ext uri="{BB962C8B-B14F-4D97-AF65-F5344CB8AC3E}">
        <p14:creationId xmlns:p14="http://schemas.microsoft.com/office/powerpoint/2010/main" val="1036229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6).png"/>
          <p:cNvPicPr/>
          <p:nvPr/>
        </p:nvPicPr>
        <p:blipFill>
          <a:blip r:embed="rId2">
            <a:extLst>
              <a:ext uri="{28A0092B-C50C-407E-A947-70E740481C1C}">
                <a14:useLocalDpi xmlns:a14="http://schemas.microsoft.com/office/drawing/2010/main" val="0"/>
              </a:ext>
            </a:extLst>
          </a:blip>
          <a:srcRect/>
          <a:stretch>
            <a:fillRect/>
          </a:stretch>
        </p:blipFill>
        <p:spPr bwMode="auto">
          <a:xfrm>
            <a:off x="2905836" y="1144166"/>
            <a:ext cx="5943600" cy="4929088"/>
          </a:xfrm>
          <a:prstGeom prst="rect">
            <a:avLst/>
          </a:prstGeom>
          <a:noFill/>
          <a:ln>
            <a:noFill/>
          </a:ln>
        </p:spPr>
      </p:pic>
    </p:spTree>
    <p:extLst>
      <p:ext uri="{BB962C8B-B14F-4D97-AF65-F5344CB8AC3E}">
        <p14:creationId xmlns:p14="http://schemas.microsoft.com/office/powerpoint/2010/main" val="2504238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59).png"/>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758315"/>
            <a:ext cx="5943600" cy="4233052"/>
          </a:xfrm>
          <a:prstGeom prst="rect">
            <a:avLst/>
          </a:prstGeom>
          <a:noFill/>
          <a:ln>
            <a:noFill/>
          </a:ln>
        </p:spPr>
      </p:pic>
    </p:spTree>
    <p:extLst>
      <p:ext uri="{BB962C8B-B14F-4D97-AF65-F5344CB8AC3E}">
        <p14:creationId xmlns:p14="http://schemas.microsoft.com/office/powerpoint/2010/main" val="116546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6855068"/>
              </p:ext>
            </p:extLst>
          </p:nvPr>
        </p:nvGraphicFramePr>
        <p:xfrm>
          <a:off x="1951630" y="155280"/>
          <a:ext cx="7260610" cy="6540593"/>
        </p:xfrm>
        <a:graphic>
          <a:graphicData uri="http://schemas.openxmlformats.org/drawingml/2006/table">
            <a:tbl>
              <a:tblPr firstRow="1" firstCol="1" bandRow="1">
                <a:tableStyleId>{5C22544A-7EE6-4342-B048-85BDC9FD1C3A}</a:tableStyleId>
              </a:tblPr>
              <a:tblGrid>
                <a:gridCol w="3516994">
                  <a:extLst>
                    <a:ext uri="{9D8B030D-6E8A-4147-A177-3AD203B41FA5}">
                      <a16:colId xmlns:a16="http://schemas.microsoft.com/office/drawing/2014/main" val="20000"/>
                    </a:ext>
                  </a:extLst>
                </a:gridCol>
                <a:gridCol w="3743616">
                  <a:extLst>
                    <a:ext uri="{9D8B030D-6E8A-4147-A177-3AD203B41FA5}">
                      <a16:colId xmlns:a16="http://schemas.microsoft.com/office/drawing/2014/main" val="20001"/>
                    </a:ext>
                  </a:extLst>
                </a:gridCol>
              </a:tblGrid>
              <a:tr h="379061">
                <a:tc>
                  <a:txBody>
                    <a:bodyPr/>
                    <a:lstStyle/>
                    <a:p>
                      <a:pPr>
                        <a:lnSpc>
                          <a:spcPct val="107000"/>
                        </a:lnSpc>
                        <a:spcAft>
                          <a:spcPts val="0"/>
                        </a:spcAft>
                      </a:pPr>
                      <a:r>
                        <a:rPr lang="en-US" sz="1200" dirty="0">
                          <a:effectLst/>
                        </a:rPr>
                        <a:t> </a:t>
                      </a:r>
                      <a:endParaRPr lang="en-IN" sz="1100" dirty="0">
                        <a:effectLst/>
                      </a:endParaRPr>
                    </a:p>
                    <a:p>
                      <a:pPr>
                        <a:lnSpc>
                          <a:spcPct val="107000"/>
                        </a:lnSpc>
                        <a:spcAft>
                          <a:spcPts val="0"/>
                        </a:spcAft>
                        <a:tabLst>
                          <a:tab pos="941070" algn="l"/>
                        </a:tabLst>
                      </a:pPr>
                      <a:r>
                        <a:rPr lang="en-US" sz="1200" dirty="0">
                          <a:effectLst/>
                        </a:rPr>
                        <a:t>	Existing System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6135" marR="26135" marT="0" marB="0"/>
                </a:tc>
                <a:tc>
                  <a:txBody>
                    <a:bodyPr/>
                    <a:lstStyle/>
                    <a:p>
                      <a:pPr>
                        <a:lnSpc>
                          <a:spcPct val="107000"/>
                        </a:lnSpc>
                        <a:spcAft>
                          <a:spcPts val="0"/>
                        </a:spcAft>
                      </a:pPr>
                      <a:r>
                        <a:rPr lang="en-US" sz="1200">
                          <a:effectLst/>
                        </a:rPr>
                        <a:t> </a:t>
                      </a:r>
                      <a:endParaRPr lang="en-IN" sz="1100">
                        <a:effectLst/>
                      </a:endParaRPr>
                    </a:p>
                    <a:p>
                      <a:pPr>
                        <a:lnSpc>
                          <a:spcPct val="107000"/>
                        </a:lnSpc>
                        <a:spcAft>
                          <a:spcPts val="0"/>
                        </a:spcAft>
                        <a:tabLst>
                          <a:tab pos="954405" algn="l"/>
                        </a:tabLst>
                      </a:pPr>
                      <a:r>
                        <a:rPr lang="en-US" sz="1200">
                          <a:effectLst/>
                        </a:rPr>
                        <a:t>	Proposed System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6135" marR="26135" marT="0" marB="0"/>
                </a:tc>
                <a:extLst>
                  <a:ext uri="{0D108BD9-81ED-4DB2-BD59-A6C34878D82A}">
                    <a16:rowId xmlns:a16="http://schemas.microsoft.com/office/drawing/2014/main" val="10000"/>
                  </a:ext>
                </a:extLst>
              </a:tr>
              <a:tr h="1922054">
                <a:tc>
                  <a:txBody>
                    <a:bodyPr/>
                    <a:lstStyle/>
                    <a:p>
                      <a:pPr algn="just">
                        <a:lnSpc>
                          <a:spcPct val="107000"/>
                        </a:lnSpc>
                        <a:spcAft>
                          <a:spcPts val="0"/>
                        </a:spcAft>
                      </a:pPr>
                      <a:r>
                        <a:rPr lang="en-US" sz="1200" dirty="0">
                          <a:effectLst/>
                        </a:rPr>
                        <a:t>The emergence of cloud computing enables various healthcare institutions to outsource pre-diagnostic models and provide timely and convenient services for patients. However, healthcare institutions and patients have serious concerns about potential privacy leakage as cloud servers cannot be fully trusted.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6135" marR="26135" marT="0" marB="0"/>
                </a:tc>
                <a:tc>
                  <a:txBody>
                    <a:bodyPr/>
                    <a:lstStyle/>
                    <a:p>
                      <a:pPr algn="just">
                        <a:lnSpc>
                          <a:spcPct val="107000"/>
                        </a:lnSpc>
                        <a:spcAft>
                          <a:spcPts val="0"/>
                        </a:spcAft>
                      </a:pPr>
                      <a:r>
                        <a:rPr lang="en-US" sz="1200" dirty="0">
                          <a:effectLst/>
                        </a:rPr>
                        <a:t> In response to privacy concerns in healthcare, the proposed system adopts edge computing and </a:t>
                      </a:r>
                      <a:r>
                        <a:rPr lang="en-US" sz="1200" dirty="0" err="1">
                          <a:effectLst/>
                        </a:rPr>
                        <a:t>blockchain</a:t>
                      </a:r>
                      <a:r>
                        <a:rPr lang="en-US" sz="1200" dirty="0">
                          <a:effectLst/>
                        </a:rPr>
                        <a:t> technology. Edge devices process patient data locally, ensuring confidentiality, while </a:t>
                      </a:r>
                      <a:r>
                        <a:rPr lang="en-US" sz="1200" dirty="0" err="1">
                          <a:effectLst/>
                        </a:rPr>
                        <a:t>blockchain</a:t>
                      </a:r>
                      <a:r>
                        <a:rPr lang="en-US" sz="1200" dirty="0">
                          <a:effectLst/>
                        </a:rPr>
                        <a:t> establishes a secure ledger for data access. Patients retain control over their encrypted medical data, granting access only to authorized healthcare professionals. This decentralized approach enhances trust and transparency, safeguarding patient privacy without reliance on cloud computing.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6135" marR="26135" marT="0" marB="0"/>
                </a:tc>
                <a:extLst>
                  <a:ext uri="{0D108BD9-81ED-4DB2-BD59-A6C34878D82A}">
                    <a16:rowId xmlns:a16="http://schemas.microsoft.com/office/drawing/2014/main" val="10001"/>
                  </a:ext>
                </a:extLst>
              </a:tr>
              <a:tr h="1137183">
                <a:tc>
                  <a:txBody>
                    <a:bodyPr/>
                    <a:lstStyle/>
                    <a:p>
                      <a:pPr algn="just">
                        <a:lnSpc>
                          <a:spcPct val="107000"/>
                        </a:lnSpc>
                        <a:spcAft>
                          <a:spcPts val="0"/>
                        </a:spcAft>
                      </a:pPr>
                      <a:r>
                        <a:rPr lang="en-US" sz="1200">
                          <a:effectLst/>
                        </a:rPr>
                        <a:t>Techniques:</a:t>
                      </a:r>
                      <a:endParaRPr lang="en-IN" sz="1100">
                        <a:effectLst/>
                      </a:endParaRPr>
                    </a:p>
                    <a:p>
                      <a:pPr algn="just">
                        <a:lnSpc>
                          <a:spcPct val="107000"/>
                        </a:lnSpc>
                        <a:spcAft>
                          <a:spcPts val="0"/>
                        </a:spcAft>
                      </a:pPr>
                      <a:r>
                        <a:rPr lang="en-US" sz="1200">
                          <a:effectLst/>
                        </a:rPr>
                        <a:t>MAFRL method , kNN-based pre-diagnosis with linear complexity</a:t>
                      </a:r>
                      <a:endParaRPr lang="en-IN" sz="1100">
                        <a:effectLst/>
                      </a:endParaRPr>
                    </a:p>
                    <a:p>
                      <a:pPr algn="just">
                        <a:lnSpc>
                          <a:spcPct val="107000"/>
                        </a:lnSpc>
                        <a:spcAft>
                          <a:spcPts val="0"/>
                        </a:spcAft>
                      </a:pPr>
                      <a:r>
                        <a:rPr lang="en-US" sz="1200">
                          <a:effectLst/>
                        </a:rPr>
                        <a:t>k-Nearest Neighbor (kNN), and Mahalanobis Distance (MD)</a:t>
                      </a:r>
                      <a:endParaRPr lang="en-IN" sz="1100">
                        <a:effectLst/>
                      </a:endParaRPr>
                    </a:p>
                    <a:p>
                      <a:pPr algn="just">
                        <a:lnSpc>
                          <a:spcPct val="107000"/>
                        </a:lnSpc>
                        <a:spcAft>
                          <a:spcPts val="0"/>
                        </a:spcAft>
                      </a:pPr>
                      <a:r>
                        <a:rPr lang="en-US" sz="12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6135" marR="26135" marT="0" marB="0"/>
                </a:tc>
                <a:tc>
                  <a:txBody>
                    <a:bodyPr/>
                    <a:lstStyle/>
                    <a:p>
                      <a:pPr algn="just">
                        <a:lnSpc>
                          <a:spcPct val="107000"/>
                        </a:lnSpc>
                        <a:spcAft>
                          <a:spcPts val="0"/>
                        </a:spcAft>
                      </a:pPr>
                      <a:r>
                        <a:rPr lang="en-US" sz="1200" dirty="0">
                          <a:effectLst/>
                        </a:rPr>
                        <a:t>Techniques:</a:t>
                      </a:r>
                      <a:endParaRPr lang="en-IN" sz="1100" dirty="0">
                        <a:effectLst/>
                      </a:endParaRPr>
                    </a:p>
                    <a:p>
                      <a:pPr algn="just">
                        <a:lnSpc>
                          <a:spcPct val="107000"/>
                        </a:lnSpc>
                        <a:spcAft>
                          <a:spcPts val="0"/>
                        </a:spcAft>
                      </a:pPr>
                      <a:r>
                        <a:rPr lang="en-US" sz="1200" dirty="0">
                          <a:effectLst/>
                        </a:rPr>
                        <a:t> </a:t>
                      </a:r>
                      <a:endParaRPr lang="en-IN" sz="1100" dirty="0">
                        <a:effectLst/>
                      </a:endParaRPr>
                    </a:p>
                    <a:p>
                      <a:pPr algn="just">
                        <a:lnSpc>
                          <a:spcPct val="107000"/>
                        </a:lnSpc>
                        <a:spcAft>
                          <a:spcPts val="0"/>
                        </a:spcAft>
                      </a:pPr>
                      <a:r>
                        <a:rPr lang="en-US" sz="1200" dirty="0">
                          <a:effectLst/>
                        </a:rPr>
                        <a:t>AES Algorithm ,</a:t>
                      </a:r>
                      <a:endParaRPr lang="en-IN" sz="1100" dirty="0">
                        <a:effectLst/>
                      </a:endParaRPr>
                    </a:p>
                    <a:p>
                      <a:pPr algn="just">
                        <a:lnSpc>
                          <a:spcPct val="107000"/>
                        </a:lnSpc>
                        <a:spcAft>
                          <a:spcPts val="0"/>
                        </a:spcAft>
                      </a:pPr>
                      <a:r>
                        <a:rPr lang="en-US" sz="1200" dirty="0">
                          <a:effectLst/>
                        </a:rPr>
                        <a:t>OPEN SOURCE</a:t>
                      </a:r>
                      <a:endParaRPr lang="en-IN" sz="1100" dirty="0">
                        <a:effectLst/>
                      </a:endParaRPr>
                    </a:p>
                    <a:p>
                      <a:pPr algn="just">
                        <a:lnSpc>
                          <a:spcPct val="107000"/>
                        </a:lnSpc>
                        <a:spcAft>
                          <a:spcPts val="0"/>
                        </a:spcAft>
                      </a:pPr>
                      <a:r>
                        <a:rPr lang="en-US" sz="1200" dirty="0">
                          <a:effectLst/>
                        </a:rPr>
                        <a:t> </a:t>
                      </a:r>
                      <a:r>
                        <a:rPr lang="en-US" sz="1200" dirty="0" err="1">
                          <a:effectLst/>
                        </a:rPr>
                        <a:t>Blockchain</a:t>
                      </a:r>
                      <a:r>
                        <a:rPr lang="en-US" sz="1200" dirty="0">
                          <a:effectLst/>
                        </a:rPr>
                        <a:t> ,</a:t>
                      </a:r>
                      <a:endParaRPr lang="en-IN" sz="1100" dirty="0">
                        <a:effectLst/>
                      </a:endParaRPr>
                    </a:p>
                    <a:p>
                      <a:pPr algn="just">
                        <a:lnSpc>
                          <a:spcPct val="107000"/>
                        </a:lnSpc>
                        <a:spcAft>
                          <a:spcPts val="0"/>
                        </a:spcAft>
                      </a:pPr>
                      <a:r>
                        <a:rPr lang="en-US" sz="1200" dirty="0">
                          <a:effectLst/>
                        </a:rPr>
                        <a:t> sha256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6135" marR="26135" marT="0" marB="0"/>
                </a:tc>
                <a:extLst>
                  <a:ext uri="{0D108BD9-81ED-4DB2-BD59-A6C34878D82A}">
                    <a16:rowId xmlns:a16="http://schemas.microsoft.com/office/drawing/2014/main" val="10002"/>
                  </a:ext>
                </a:extLst>
              </a:tr>
              <a:tr h="3052883">
                <a:tc>
                  <a:txBody>
                    <a:bodyPr/>
                    <a:lstStyle/>
                    <a:p>
                      <a:pPr algn="just">
                        <a:lnSpc>
                          <a:spcPct val="107000"/>
                        </a:lnSpc>
                        <a:spcAft>
                          <a:spcPts val="0"/>
                        </a:spcAft>
                      </a:pPr>
                      <a:r>
                        <a:rPr lang="en-US" sz="1200">
                          <a:effectLst/>
                        </a:rPr>
                        <a:t>Demerits:</a:t>
                      </a:r>
                      <a:endParaRPr lang="en-IN" sz="1100">
                        <a:effectLst/>
                      </a:endParaRPr>
                    </a:p>
                    <a:p>
                      <a:pPr algn="just">
                        <a:lnSpc>
                          <a:spcPct val="107000"/>
                        </a:lnSpc>
                        <a:spcAft>
                          <a:spcPts val="0"/>
                        </a:spcAft>
                      </a:pPr>
                      <a:r>
                        <a:rPr lang="en-US" sz="1400">
                          <a:effectLst/>
                        </a:rPr>
                        <a:t>It requires high energy utilization contrasted with other agreement conventions. Information exchange is unreliable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26135" marR="26135" marT="0" marB="0"/>
                </a:tc>
                <a:tc>
                  <a:txBody>
                    <a:bodyPr/>
                    <a:lstStyle/>
                    <a:p>
                      <a:pPr algn="just">
                        <a:lnSpc>
                          <a:spcPct val="107000"/>
                        </a:lnSpc>
                        <a:spcAft>
                          <a:spcPts val="300"/>
                        </a:spcAft>
                      </a:pPr>
                      <a:r>
                        <a:rPr lang="en-US" sz="1200" dirty="0">
                          <a:effectLst/>
                        </a:rPr>
                        <a:t>Merits:</a:t>
                      </a:r>
                      <a:endParaRPr lang="en-IN" sz="1100" dirty="0">
                        <a:effectLst/>
                      </a:endParaRPr>
                    </a:p>
                    <a:p>
                      <a:pPr marL="342900" lvl="0" indent="-342900">
                        <a:lnSpc>
                          <a:spcPct val="107000"/>
                        </a:lnSpc>
                        <a:spcAft>
                          <a:spcPts val="0"/>
                        </a:spcAft>
                        <a:buFont typeface="Symbol" panose="05050102010706020507" pitchFamily="18" charset="2"/>
                        <a:buChar char=""/>
                      </a:pPr>
                      <a:r>
                        <a:rPr lang="en-US" sz="1200" dirty="0">
                          <a:effectLst/>
                        </a:rPr>
                        <a:t>Privacy Protection: Ensuring the confidentiality and security of sensitive patient information.</a:t>
                      </a:r>
                      <a:endParaRPr lang="en-IN" sz="1100" dirty="0">
                        <a:effectLst/>
                      </a:endParaRPr>
                    </a:p>
                    <a:p>
                      <a:pPr marL="342900" lvl="0" indent="-342900">
                        <a:lnSpc>
                          <a:spcPct val="107000"/>
                        </a:lnSpc>
                        <a:spcAft>
                          <a:spcPts val="0"/>
                        </a:spcAft>
                        <a:buFont typeface="Symbol" panose="05050102010706020507" pitchFamily="18" charset="2"/>
                        <a:buChar char=""/>
                      </a:pPr>
                      <a:r>
                        <a:rPr lang="en-US" sz="1200" dirty="0">
                          <a:effectLst/>
                        </a:rPr>
                        <a:t>Edge Computing: Processing data locally on devices within the healthcare institution rather than relying on centralized cloud servers.</a:t>
                      </a:r>
                      <a:endParaRPr lang="en-IN" sz="1100" dirty="0">
                        <a:effectLst/>
                      </a:endParaRPr>
                    </a:p>
                    <a:p>
                      <a:pPr marL="342900" lvl="0" indent="-342900">
                        <a:lnSpc>
                          <a:spcPct val="107000"/>
                        </a:lnSpc>
                        <a:spcAft>
                          <a:spcPts val="0"/>
                        </a:spcAft>
                        <a:buFont typeface="Symbol" panose="05050102010706020507" pitchFamily="18" charset="2"/>
                        <a:buChar char=""/>
                      </a:pPr>
                      <a:r>
                        <a:rPr lang="en-US" sz="1200" dirty="0" err="1">
                          <a:effectLst/>
                        </a:rPr>
                        <a:t>Blockchain</a:t>
                      </a:r>
                      <a:r>
                        <a:rPr lang="en-US" sz="1200" dirty="0">
                          <a:effectLst/>
                        </a:rPr>
                        <a:t> Technology: A decentralized and secure ledger system for recording and managing data access and transactions.</a:t>
                      </a:r>
                      <a:endParaRPr lang="en-IN" sz="1100" dirty="0">
                        <a:effectLst/>
                      </a:endParaRPr>
                    </a:p>
                    <a:p>
                      <a:pPr marL="342900" lvl="0" indent="-342900">
                        <a:lnSpc>
                          <a:spcPct val="107000"/>
                        </a:lnSpc>
                        <a:spcAft>
                          <a:spcPts val="0"/>
                        </a:spcAft>
                        <a:buFont typeface="Symbol" panose="05050102010706020507" pitchFamily="18" charset="2"/>
                        <a:buChar char=""/>
                      </a:pPr>
                      <a:r>
                        <a:rPr lang="en-US" sz="1200" dirty="0">
                          <a:effectLst/>
                        </a:rPr>
                        <a:t>Data Sovereignty: Giving patients control over their medical data, allowing them to manage access permissions.</a:t>
                      </a:r>
                      <a:endParaRPr lang="en-IN" sz="1100" dirty="0">
                        <a:effectLst/>
                      </a:endParaRPr>
                    </a:p>
                    <a:p>
                      <a:pPr algn="just">
                        <a:lnSpc>
                          <a:spcPct val="107000"/>
                        </a:lnSpc>
                        <a:spcAft>
                          <a:spcPts val="0"/>
                        </a:spcAft>
                      </a:pPr>
                      <a:r>
                        <a:rPr lang="en-US" sz="1200" dirty="0">
                          <a:effectLst/>
                        </a:rPr>
                        <a:t>Security: Measures taken to protect data from unauthorized access, modification, or disclosure.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6135" marR="26135"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1147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PIRO - EMBEDDED\Pictures\Screenshots\Screenshot (60).png"/>
          <p:cNvPicPr/>
          <p:nvPr/>
        </p:nvPicPr>
        <p:blipFill>
          <a:blip r:embed="rId2">
            <a:extLst>
              <a:ext uri="{28A0092B-C50C-407E-A947-70E740481C1C}">
                <a14:useLocalDpi xmlns:a14="http://schemas.microsoft.com/office/drawing/2010/main" val="0"/>
              </a:ext>
            </a:extLst>
          </a:blip>
          <a:srcRect/>
          <a:stretch>
            <a:fillRect/>
          </a:stretch>
        </p:blipFill>
        <p:spPr bwMode="auto">
          <a:xfrm>
            <a:off x="1897039" y="1362529"/>
            <a:ext cx="8297838" cy="4506007"/>
          </a:xfrm>
          <a:prstGeom prst="rect">
            <a:avLst/>
          </a:prstGeom>
          <a:noFill/>
          <a:ln>
            <a:noFill/>
          </a:ln>
        </p:spPr>
      </p:pic>
    </p:spTree>
    <p:extLst>
      <p:ext uri="{BB962C8B-B14F-4D97-AF65-F5344CB8AC3E}">
        <p14:creationId xmlns:p14="http://schemas.microsoft.com/office/powerpoint/2010/main" val="663688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9F9288-EE6A-5364-9546-B9B4CD0D614D}"/>
              </a:ext>
            </a:extLst>
          </p:cNvPr>
          <p:cNvSpPr txBox="1"/>
          <p:nvPr/>
        </p:nvSpPr>
        <p:spPr>
          <a:xfrm>
            <a:off x="1434662" y="1122471"/>
            <a:ext cx="9979572" cy="3782061"/>
          </a:xfrm>
          <a:prstGeom prst="rect">
            <a:avLst/>
          </a:prstGeom>
          <a:noFill/>
        </p:spPr>
        <p:txBody>
          <a:bodyPr wrap="square">
            <a:spAutoFit/>
          </a:bodyPr>
          <a:lstStyle/>
          <a:p>
            <a:pPr algn="just">
              <a:lnSpc>
                <a:spcPct val="150000"/>
              </a:lnSpc>
            </a:pPr>
            <a:r>
              <a:rPr lang="en-US" sz="1800" b="1" dirty="0">
                <a:effectLst/>
                <a:latin typeface="Times New Roman" panose="02020603050405020304" pitchFamily="18" charset="0"/>
                <a:ea typeface="Times New Roman" panose="02020603050405020304" pitchFamily="18" charset="0"/>
              </a:rPr>
              <a:t>FUTURE ENHANCEMENT: </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In future implementation will add some algorithm to implement the project very secure.</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And add some module or states to improve more options to implementation. </a:t>
            </a:r>
            <a:endParaRPr lang="en-IN" sz="1600" dirty="0">
              <a:effectLst/>
              <a:latin typeface="Times New Roman" panose="02020603050405020304" pitchFamily="18" charset="0"/>
              <a:ea typeface="Times New Roman" panose="02020603050405020304" pitchFamily="18" charset="0"/>
            </a:endParaRPr>
          </a:p>
          <a:p>
            <a:pPr marL="457200" algn="just">
              <a:lnSpc>
                <a:spcPct val="150000"/>
              </a:lnSpc>
            </a:pPr>
            <a:r>
              <a:rPr lang="en-US" sz="18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ADVANTAGES:</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Safe and Secure.</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Analysis the file request.</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Take a survey in file response by to modules.</a:t>
            </a:r>
            <a:endParaRPr lang="en-IN" sz="1600" dirty="0">
              <a:effectLst/>
              <a:latin typeface="Times New Roman" panose="02020603050405020304" pitchFamily="18" charset="0"/>
              <a:ea typeface="Times New Roman" panose="02020603050405020304" pitchFamily="18" charset="0"/>
            </a:endParaRPr>
          </a:p>
          <a:p>
            <a:pPr marL="1048385" algn="just">
              <a:lnSpc>
                <a:spcPct val="150000"/>
              </a:lnSpc>
            </a:pPr>
            <a:r>
              <a:rPr lang="en-US" sz="1800" b="1" dirty="0">
                <a:solidFill>
                  <a:srgbClr val="000000"/>
                </a:solidFill>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34075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6441A6-470B-5B8A-247D-6027ADB419AB}"/>
              </a:ext>
            </a:extLst>
          </p:cNvPr>
          <p:cNvSpPr txBox="1"/>
          <p:nvPr/>
        </p:nvSpPr>
        <p:spPr>
          <a:xfrm>
            <a:off x="1319048" y="1890037"/>
            <a:ext cx="9553904" cy="4599657"/>
          </a:xfrm>
          <a:prstGeom prst="rect">
            <a:avLst/>
          </a:prstGeom>
          <a:noFill/>
        </p:spPr>
        <p:txBody>
          <a:bodyPr wrap="square">
            <a:spAutoFit/>
          </a:bodyPr>
          <a:lstStyle/>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CONCLUSION</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endParaRPr lang="en-US" sz="1600" b="1"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t>In summary, your project integrates </a:t>
            </a:r>
            <a:r>
              <a:rPr lang="en-US" dirty="0" err="1"/>
              <a:t>blockchain</a:t>
            </a:r>
            <a:r>
              <a:rPr lang="en-US" dirty="0"/>
              <a:t> technology to enhance the integrity and confidentiality of patient data within a healthcare system. The system involves multiple roles, including client specialists, radiologists, surgeons, pharmacists, and administrators, each with specific responsibilities and access rights. After a patient registers and logs in, they receive a unique encrypted number from their specialist, which is then forwarded to various departments such as surgery, radiology, and pharmacy. This unique number ensures that sensitive patient information is protected and cannot be misused. The </a:t>
            </a:r>
            <a:r>
              <a:rPr lang="en-US" dirty="0" err="1"/>
              <a:t>blockchain</a:t>
            </a:r>
            <a:r>
              <a:rPr lang="en-US" dirty="0"/>
              <a:t> framework guarantees data integrity by providing an immutable ledger, while encryption and a structured endorsement process safeguard patient confidentiality. This approach not only streamlines data handling across different departments but also builds a secure and reliable system that fosters trust and efficiency in patient care.</a:t>
            </a:r>
            <a:endParaRPr lang="en-IN" dirty="0"/>
          </a:p>
          <a:p>
            <a:r>
              <a:rPr lang="en-US" b="1" dirty="0"/>
              <a:t> </a:t>
            </a:r>
            <a:endParaRPr lang="en-IN" dirty="0"/>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5967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8367DC-4FA4-0CA5-A1FD-30B2125CDCCA}"/>
              </a:ext>
            </a:extLst>
          </p:cNvPr>
          <p:cNvSpPr txBox="1"/>
          <p:nvPr/>
        </p:nvSpPr>
        <p:spPr>
          <a:xfrm>
            <a:off x="1686909" y="817407"/>
            <a:ext cx="8781393" cy="4853765"/>
          </a:xfrm>
          <a:prstGeom prst="rect">
            <a:avLst/>
          </a:prstGeom>
          <a:noFill/>
        </p:spPr>
        <p:txBody>
          <a:bodyPr wrap="square">
            <a:spAutoFit/>
          </a:bodyPr>
          <a:lstStyle/>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REFERENCES: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Radicati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Group Inc., “Cloud Email and Collaboration-Market Quadrant 2019,” https://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www.radicati.com/wp/wp-content/uploads/2019/03/</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Cloud-Email-and-Collaboration-Market-Quadrant-2019-Brochure. pdf, March 2019, accessed April 8, 2019.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Tim Sadler, “The Year of Email Data Breaches,”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https://www.infosecurity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magazine.com/opinions/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2017-email-data-breaches/, January 2018, accessed September 11,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2019017 IEEE Symposium on Security and Privacy. IEEE, 2017, pp. 137–153.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652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C4037-1409-8517-89D8-502B1DBD5F0B}"/>
              </a:ext>
            </a:extLst>
          </p:cNvPr>
          <p:cNvSpPr>
            <a:spLocks noGrp="1"/>
          </p:cNvSpPr>
          <p:nvPr>
            <p:ph idx="1"/>
          </p:nvPr>
        </p:nvSpPr>
        <p:spPr>
          <a:xfrm>
            <a:off x="1299067" y="1303556"/>
            <a:ext cx="9905999" cy="3541714"/>
          </a:xfrm>
        </p:spPr>
        <p:txBody>
          <a:bodyPr>
            <a:noAutofit/>
          </a:bodyPr>
          <a:lstStyle/>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 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Ruoti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 Andersen, D. Zappala, and 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Seamons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(2015) Why johnny still, still can’t encrypt: Evaluating the usability of a modern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pgp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client. [Online]. Available: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https://arxiv.org/pdf/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1510.08555.pdf</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[9] S. Sheng, L. Broderick, C. 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Koranda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J. J. Hyland, “Why johnny still can’t encrypt: evaluating the usability of email encryption software,” in Symposium On Usable Privacy and Security, 2006, pp. 3–4.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[10] A. Shamir, “Identity-based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cryptoystems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signature schemes,” in Advances in Cryptology–CRYPTO 1984. Springer, 1984, pp. 47– 53.</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05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651" y="464663"/>
            <a:ext cx="9498842" cy="3989682"/>
          </a:xfrm>
          <a:prstGeom prst="rect">
            <a:avLst/>
          </a:prstGeom>
        </p:spPr>
        <p:txBody>
          <a:bodyPr wrap="square">
            <a:spAutoFit/>
          </a:bodyPr>
          <a:lstStyle/>
          <a:p>
            <a:pPr marL="228600">
              <a:lnSpc>
                <a:spcPct val="107000"/>
              </a:lnSpc>
              <a:spcBef>
                <a:spcPts val="200"/>
              </a:spcBef>
              <a:spcAft>
                <a:spcPts val="0"/>
              </a:spcAft>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Objectives:</a:t>
            </a:r>
            <a:endParaRPr lang="en-IN" sz="1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marL="228600"/>
            <a:r>
              <a:rPr lang="en-US" b="1" dirty="0">
                <a:latin typeface="Times New Roman" panose="02020603050405020304" pitchFamily="18" charset="0"/>
                <a:ea typeface="Times New Roman" panose="02020603050405020304" pitchFamily="18" charset="0"/>
              </a:rPr>
              <a:t>Enhance Data Security and Integrity</a:t>
            </a:r>
            <a:r>
              <a:rPr lang="en-US" dirty="0">
                <a:latin typeface="Times New Roman" panose="02020603050405020304" pitchFamily="18" charset="0"/>
                <a:ea typeface="Times New Roman" panose="02020603050405020304" pitchFamily="18" charset="0"/>
              </a:rPr>
              <a:t>: Utilize </a:t>
            </a:r>
            <a:r>
              <a:rPr lang="en-US" dirty="0" err="1">
                <a:latin typeface="Times New Roman" panose="02020603050405020304" pitchFamily="18" charset="0"/>
                <a:ea typeface="Times New Roman" panose="02020603050405020304" pitchFamily="18" charset="0"/>
              </a:rPr>
              <a:t>blockchain</a:t>
            </a:r>
            <a:r>
              <a:rPr lang="en-US" dirty="0">
                <a:latin typeface="Times New Roman" panose="02020603050405020304" pitchFamily="18" charset="0"/>
                <a:ea typeface="Times New Roman" panose="02020603050405020304" pitchFamily="18" charset="0"/>
              </a:rPr>
              <a:t> technology to create a secure and immutable ledger for recording patient data, ensuring that information remains accurate and protected from unauthorized alterations or tampering.</a:t>
            </a:r>
            <a:endParaRPr lang="en-IN" sz="1400" dirty="0">
              <a:latin typeface="Times New Roman" panose="02020603050405020304" pitchFamily="18" charset="0"/>
              <a:ea typeface="Times New Roman" panose="02020603050405020304" pitchFamily="18" charset="0"/>
            </a:endParaRPr>
          </a:p>
          <a:p>
            <a:pPr marL="228600"/>
            <a:r>
              <a:rPr lang="en-US" b="1" dirty="0">
                <a:latin typeface="Times New Roman" panose="02020603050405020304" pitchFamily="18" charset="0"/>
                <a:ea typeface="Times New Roman" panose="02020603050405020304" pitchFamily="18" charset="0"/>
              </a:rPr>
              <a:t>Streamline Specialist and Department Integration</a:t>
            </a:r>
            <a:r>
              <a:rPr lang="en-US" dirty="0">
                <a:latin typeface="Times New Roman" panose="02020603050405020304" pitchFamily="18" charset="0"/>
                <a:ea typeface="Times New Roman" panose="02020603050405020304" pitchFamily="18" charset="0"/>
              </a:rPr>
              <a:t>: Develop a system where various healthcare professionals, including client specialists, radiologists, surgeons, and pharmacists, can efficiently register, log in, and access patient data through a structured endorsement process by administrators.</a:t>
            </a:r>
            <a:endParaRPr lang="en-IN" sz="1400" dirty="0">
              <a:latin typeface="Times New Roman" panose="02020603050405020304" pitchFamily="18" charset="0"/>
              <a:ea typeface="Times New Roman" panose="02020603050405020304" pitchFamily="18" charset="0"/>
            </a:endParaRPr>
          </a:p>
          <a:p>
            <a:pPr marL="228600"/>
            <a:r>
              <a:rPr lang="en-US" b="1" dirty="0">
                <a:latin typeface="Times New Roman" panose="02020603050405020304" pitchFamily="18" charset="0"/>
                <a:ea typeface="Times New Roman" panose="02020603050405020304" pitchFamily="18" charset="0"/>
              </a:rPr>
              <a:t>Maintain Confidentiality</a:t>
            </a:r>
            <a:r>
              <a:rPr lang="en-US" dirty="0">
                <a:latin typeface="Times New Roman" panose="02020603050405020304" pitchFamily="18" charset="0"/>
                <a:ea typeface="Times New Roman" panose="02020603050405020304" pitchFamily="18" charset="0"/>
              </a:rPr>
              <a:t>: Implement a unique encrypted identifier system for patient data to prevent misuse and ensure that sensitive information is only accessible by authorized personnel within different departments.</a:t>
            </a:r>
            <a:endParaRPr lang="en-IN" sz="1400" dirty="0">
              <a:latin typeface="Times New Roman" panose="02020603050405020304" pitchFamily="18" charset="0"/>
              <a:ea typeface="Times New Roman" panose="02020603050405020304" pitchFamily="18" charset="0"/>
            </a:endParaRPr>
          </a:p>
          <a:p>
            <a:pPr marL="228600"/>
            <a:r>
              <a:rPr lang="en-US" b="1" dirty="0">
                <a:latin typeface="Times New Roman" panose="02020603050405020304" pitchFamily="18" charset="0"/>
                <a:ea typeface="Times New Roman" panose="02020603050405020304" pitchFamily="18" charset="0"/>
              </a:rPr>
              <a:t>Facilitate Efficient Data Handling</a:t>
            </a:r>
            <a:r>
              <a:rPr lang="en-US" dirty="0">
                <a:latin typeface="Times New Roman" panose="02020603050405020304" pitchFamily="18" charset="0"/>
                <a:ea typeface="Times New Roman" panose="02020603050405020304" pitchFamily="18" charset="0"/>
              </a:rPr>
              <a:t>: Enable seamless communication between healthcare departments by forwarding unique encrypted identifiers, ensuring that patient information is correctly and securely processed across different stages of care.</a:t>
            </a:r>
            <a:endParaRPr lang="en-IN" sz="1400" dirty="0">
              <a:effectLst/>
              <a:latin typeface="Times New Roman" panose="02020603050405020304" pitchFamily="18" charset="0"/>
              <a:ea typeface="Times New Roman" panose="02020603050405020304" pitchFamily="18" charset="0"/>
            </a:endParaRPr>
          </a:p>
        </p:txBody>
      </p:sp>
      <p:sp>
        <p:nvSpPr>
          <p:cNvPr id="5" name="Rectangle 4"/>
          <p:cNvSpPr/>
          <p:nvPr/>
        </p:nvSpPr>
        <p:spPr>
          <a:xfrm>
            <a:off x="1214651" y="4573727"/>
            <a:ext cx="6096000" cy="1477328"/>
          </a:xfrm>
          <a:prstGeom prst="rect">
            <a:avLst/>
          </a:prstGeom>
        </p:spPr>
        <p:txBody>
          <a:bodyPr>
            <a:spAutoFit/>
          </a:bodyPr>
          <a:lstStyle/>
          <a:p>
            <a:pPr marL="228600"/>
            <a:r>
              <a:rPr lang="en-US" b="1" dirty="0">
                <a:latin typeface="Times New Roman" panose="02020603050405020304" pitchFamily="18" charset="0"/>
                <a:ea typeface="Times New Roman" panose="02020603050405020304" pitchFamily="18" charset="0"/>
              </a:rPr>
              <a:t>Ensure Compliance and Reliability</a:t>
            </a:r>
            <a:r>
              <a:rPr lang="en-US" dirty="0">
                <a:latin typeface="Times New Roman" panose="02020603050405020304" pitchFamily="18" charset="0"/>
                <a:ea typeface="Times New Roman" panose="02020603050405020304" pitchFamily="18" charset="0"/>
              </a:rPr>
              <a:t>: Create a reliable and compliant system that adheres to healthcare data protection standards, fostering trust among patients and healthcare providers by ensuring the confidentiality and integrity of patient information.</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5797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6789" y="195063"/>
            <a:ext cx="8516203" cy="6280694"/>
          </a:xfrm>
          <a:prstGeom prst="rect">
            <a:avLst/>
          </a:prstGeom>
        </p:spPr>
        <p:txBody>
          <a:bodyPr wrap="square">
            <a:spAutoFit/>
          </a:bodyPr>
          <a:lstStyle/>
          <a:p>
            <a:pPr marL="228600">
              <a:lnSpc>
                <a:spcPct val="107000"/>
              </a:lnSpc>
              <a:spcBef>
                <a:spcPts val="200"/>
              </a:spcBef>
              <a:spcAft>
                <a:spcPts val="0"/>
              </a:spcAft>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Scope:</a:t>
            </a:r>
            <a:endParaRPr lang="en-IN" sz="1400"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marL="228600"/>
            <a:r>
              <a:rPr lang="en-US" b="1" dirty="0">
                <a:latin typeface="Times New Roman" panose="02020603050405020304" pitchFamily="18" charset="0"/>
                <a:ea typeface="Times New Roman" panose="02020603050405020304" pitchFamily="18" charset="0"/>
              </a:rPr>
              <a:t>User Registration and Login</a:t>
            </a:r>
            <a:r>
              <a:rPr lang="en-US" dirty="0">
                <a:latin typeface="Times New Roman" panose="02020603050405020304" pitchFamily="18" charset="0"/>
                <a:ea typeface="Times New Roman" panose="02020603050405020304" pitchFamily="18" charset="0"/>
              </a:rPr>
              <a:t>:</a:t>
            </a:r>
            <a:endParaRPr lang="en-IN" sz="1400" dirty="0">
              <a:latin typeface="Times New Roman" panose="02020603050405020304" pitchFamily="18" charset="0"/>
              <a:ea typeface="Times New Roman" panose="02020603050405020304" pitchFamily="18" charset="0"/>
            </a:endParaRPr>
          </a:p>
          <a:p>
            <a:pPr marL="6858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Client Specialist</a:t>
            </a:r>
            <a:r>
              <a:rPr lang="en-US" dirty="0">
                <a:latin typeface="Times New Roman" panose="02020603050405020304" pitchFamily="18" charset="0"/>
                <a:ea typeface="Calibri" panose="020F0502020204030204" pitchFamily="34" charset="0"/>
                <a:cs typeface="Times New Roman" panose="02020603050405020304" pitchFamily="18" charset="0"/>
              </a:rPr>
              <a:t>: Register and log in, with endorsement by administrator support specialists.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Radiologists, Surgeons, and Pharmacists</a:t>
            </a:r>
            <a:r>
              <a:rPr lang="en-US" dirty="0">
                <a:latin typeface="Times New Roman" panose="02020603050405020304" pitchFamily="18" charset="0"/>
                <a:ea typeface="Calibri" panose="020F0502020204030204" pitchFamily="34" charset="0"/>
                <a:cs typeface="Times New Roman" panose="02020603050405020304" pitchFamily="18" charset="0"/>
              </a:rPr>
              <a:t>: Register and log in, with endorsement by administrators.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Administrators</a:t>
            </a:r>
            <a:r>
              <a:rPr lang="en-US" dirty="0">
                <a:latin typeface="Times New Roman" panose="02020603050405020304" pitchFamily="18" charset="0"/>
                <a:ea typeface="Calibri" panose="020F0502020204030204" pitchFamily="34" charset="0"/>
                <a:cs typeface="Times New Roman" panose="02020603050405020304" pitchFamily="18" charset="0"/>
              </a:rPr>
              <a:t>: Manage the registration and endorsement process for all specialists.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228600"/>
            <a:r>
              <a:rPr lang="en-US" b="1" dirty="0">
                <a:latin typeface="Times New Roman" panose="02020603050405020304" pitchFamily="18" charset="0"/>
                <a:ea typeface="Times New Roman" panose="02020603050405020304" pitchFamily="18" charset="0"/>
              </a:rPr>
              <a:t>Patient Interaction</a:t>
            </a:r>
            <a:r>
              <a:rPr lang="en-US" dirty="0">
                <a:latin typeface="Times New Roman" panose="02020603050405020304" pitchFamily="18" charset="0"/>
                <a:ea typeface="Times New Roman" panose="02020603050405020304" pitchFamily="18" charset="0"/>
              </a:rPr>
              <a:t>:</a:t>
            </a:r>
            <a:endParaRPr lang="en-IN" sz="1400" dirty="0">
              <a:latin typeface="Times New Roman" panose="02020603050405020304" pitchFamily="18" charset="0"/>
              <a:ea typeface="Times New Roman" panose="02020603050405020304" pitchFamily="18" charset="0"/>
            </a:endParaRPr>
          </a:p>
          <a:p>
            <a:pPr marL="6858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Patient Registration and Login</a:t>
            </a:r>
            <a:r>
              <a:rPr lang="en-US" dirty="0">
                <a:latin typeface="Times New Roman" panose="02020603050405020304" pitchFamily="18" charset="0"/>
                <a:ea typeface="Calibri" panose="020F0502020204030204" pitchFamily="34" charset="0"/>
                <a:cs typeface="Times New Roman" panose="02020603050405020304" pitchFamily="18" charset="0"/>
              </a:rPr>
              <a:t>: Patients will register and log in to the web application.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Specialist Interaction</a:t>
            </a:r>
            <a:r>
              <a:rPr lang="en-US" dirty="0">
                <a:latin typeface="Times New Roman" panose="02020603050405020304" pitchFamily="18" charset="0"/>
                <a:ea typeface="Calibri" panose="020F0502020204030204" pitchFamily="34" charset="0"/>
                <a:cs typeface="Times New Roman" panose="02020603050405020304" pitchFamily="18" charset="0"/>
              </a:rPr>
              <a:t>: Specialists will provide patients with a unique encrypted identifier after consultation.</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228600"/>
            <a:r>
              <a:rPr lang="en-US" b="1" dirty="0">
                <a:latin typeface="Times New Roman" panose="02020603050405020304" pitchFamily="18" charset="0"/>
                <a:ea typeface="Times New Roman" panose="02020603050405020304" pitchFamily="18" charset="0"/>
              </a:rPr>
              <a:t>Data Forwarding and Processing</a:t>
            </a:r>
            <a:r>
              <a:rPr lang="en-US" dirty="0">
                <a:latin typeface="Times New Roman" panose="02020603050405020304" pitchFamily="18" charset="0"/>
                <a:ea typeface="Times New Roman" panose="02020603050405020304" pitchFamily="18" charset="0"/>
              </a:rPr>
              <a:t>:</a:t>
            </a:r>
            <a:endParaRPr lang="en-IN" sz="1400" dirty="0">
              <a:latin typeface="Times New Roman" panose="02020603050405020304" pitchFamily="18" charset="0"/>
              <a:ea typeface="Times New Roman" panose="02020603050405020304" pitchFamily="18" charset="0"/>
            </a:endParaRPr>
          </a:p>
          <a:p>
            <a:pPr marL="6858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Unique Encrypted Identifier</a:t>
            </a:r>
            <a:r>
              <a:rPr lang="en-US" dirty="0">
                <a:latin typeface="Times New Roman" panose="02020603050405020304" pitchFamily="18" charset="0"/>
                <a:ea typeface="Calibri" panose="020F0502020204030204" pitchFamily="34" charset="0"/>
                <a:cs typeface="Times New Roman" panose="02020603050405020304" pitchFamily="18" charset="0"/>
              </a:rPr>
              <a:t>: Specialists will issue a unique encrypted number to patients, which is then forwarded to relevant departments (surgery, radiology, pharmacy).</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Data Confidentiality</a:t>
            </a:r>
            <a:r>
              <a:rPr lang="en-US" dirty="0">
                <a:latin typeface="Times New Roman" panose="02020603050405020304" pitchFamily="18" charset="0"/>
                <a:ea typeface="Calibri" panose="020F0502020204030204" pitchFamily="34" charset="0"/>
                <a:cs typeface="Times New Roman" panose="02020603050405020304" pitchFamily="18" charset="0"/>
              </a:rPr>
              <a:t>: Ensure that the unique identifier prevents any misuse of patient details.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064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1629" y="1023583"/>
            <a:ext cx="8024884" cy="2926057"/>
          </a:xfrm>
          <a:prstGeom prst="rect">
            <a:avLst/>
          </a:prstGeom>
        </p:spPr>
        <p:txBody>
          <a:bodyPr wrap="square">
            <a:spAutoFit/>
          </a:bodyPr>
          <a:lstStyle/>
          <a:p>
            <a:pPr marL="228600"/>
            <a:r>
              <a:rPr lang="en-US" b="1" dirty="0" err="1">
                <a:latin typeface="Times New Roman" panose="02020603050405020304" pitchFamily="18" charset="0"/>
                <a:ea typeface="Times New Roman" panose="02020603050405020304" pitchFamily="18" charset="0"/>
              </a:rPr>
              <a:t>Blockchain</a:t>
            </a:r>
            <a:r>
              <a:rPr lang="en-US" b="1" dirty="0">
                <a:latin typeface="Times New Roman" panose="02020603050405020304" pitchFamily="18" charset="0"/>
                <a:ea typeface="Times New Roman" panose="02020603050405020304" pitchFamily="18" charset="0"/>
              </a:rPr>
              <a:t> Integration</a:t>
            </a:r>
            <a:r>
              <a:rPr lang="en-US" dirty="0">
                <a:latin typeface="Times New Roman" panose="02020603050405020304" pitchFamily="18" charset="0"/>
                <a:ea typeface="Times New Roman" panose="02020603050405020304" pitchFamily="18" charset="0"/>
              </a:rPr>
              <a:t>:</a:t>
            </a:r>
            <a:endParaRPr lang="en-IN" sz="1400" dirty="0">
              <a:latin typeface="Times New Roman" panose="02020603050405020304" pitchFamily="18" charset="0"/>
              <a:ea typeface="Times New Roman" panose="02020603050405020304" pitchFamily="18" charset="0"/>
            </a:endParaRPr>
          </a:p>
          <a:p>
            <a:pPr marL="6858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Immutable Ledger</a:t>
            </a:r>
            <a:r>
              <a:rPr lang="en-US" dirty="0">
                <a:latin typeface="Times New Roman" panose="02020603050405020304" pitchFamily="18" charset="0"/>
                <a:ea typeface="Calibri" panose="020F0502020204030204" pitchFamily="34" charset="0"/>
                <a:cs typeface="Times New Roman" panose="02020603050405020304" pitchFamily="18" charset="0"/>
              </a:rPr>
              <a:t>: Use </a:t>
            </a:r>
            <a:r>
              <a:rPr lang="en-US" dirty="0" err="1">
                <a:latin typeface="Times New Roman" panose="02020603050405020304" pitchFamily="18" charset="0"/>
                <a:ea typeface="Calibri" panose="020F0502020204030204" pitchFamily="34" charset="0"/>
                <a:cs typeface="Times New Roman" panose="02020603050405020304" pitchFamily="18" charset="0"/>
              </a:rPr>
              <a:t>blockchain</a:t>
            </a:r>
            <a:r>
              <a:rPr lang="en-US" dirty="0">
                <a:latin typeface="Times New Roman" panose="02020603050405020304" pitchFamily="18" charset="0"/>
                <a:ea typeface="Calibri" panose="020F0502020204030204" pitchFamily="34" charset="0"/>
                <a:cs typeface="Times New Roman" panose="02020603050405020304" pitchFamily="18" charset="0"/>
              </a:rPr>
              <a:t> to record and verify patient data, enhancing data integrity and security.</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6858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Encryption and Access Control</a:t>
            </a:r>
            <a:r>
              <a:rPr lang="en-US" dirty="0">
                <a:latin typeface="Times New Roman" panose="02020603050405020304" pitchFamily="18" charset="0"/>
                <a:ea typeface="Calibri" panose="020F0502020204030204" pitchFamily="34" charset="0"/>
                <a:cs typeface="Times New Roman" panose="02020603050405020304" pitchFamily="18" charset="0"/>
              </a:rPr>
              <a:t>: Employ encryption techniques to secure patient data and control access based on role and endorsement.</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228600">
              <a:tabLst>
                <a:tab pos="3086100" algn="ctr"/>
              </a:tabLst>
            </a:pPr>
            <a:r>
              <a:rPr lang="en-US" b="1" dirty="0">
                <a:latin typeface="Times New Roman" panose="02020603050405020304" pitchFamily="18" charset="0"/>
                <a:ea typeface="Times New Roman" panose="02020603050405020304" pitchFamily="18" charset="0"/>
              </a:rPr>
              <a:t>System Management</a:t>
            </a:r>
            <a:r>
              <a:rPr lang="en-US" dirty="0">
                <a:latin typeface="Times New Roman" panose="02020603050405020304" pitchFamily="18" charset="0"/>
                <a:ea typeface="Times New Roman" panose="02020603050405020304" pitchFamily="18" charset="0"/>
              </a:rPr>
              <a:t>:	</a:t>
            </a:r>
            <a:endParaRPr lang="en-IN" sz="1400" dirty="0">
              <a:latin typeface="Times New Roman" panose="02020603050405020304" pitchFamily="18" charset="0"/>
              <a:ea typeface="Times New Roman" panose="02020603050405020304" pitchFamily="18" charset="0"/>
            </a:endParaRPr>
          </a:p>
          <a:p>
            <a:pPr marL="685800">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Administrator Oversight</a:t>
            </a:r>
            <a:r>
              <a:rPr lang="en-US" dirty="0">
                <a:latin typeface="Times New Roman" panose="02020603050405020304" pitchFamily="18" charset="0"/>
                <a:ea typeface="Calibri" panose="020F0502020204030204" pitchFamily="34" charset="0"/>
                <a:cs typeface="Times New Roman" panose="02020603050405020304" pitchFamily="18" charset="0"/>
              </a:rPr>
              <a:t>: Administrators will oversee the registration, endorsement, and login processes for all users, ensuring compliance and security within the system.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2271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4275" y="1121470"/>
            <a:ext cx="12424012" cy="5350824"/>
          </a:xfrm>
          <a:prstGeom prst="rect">
            <a:avLst/>
          </a:prstGeom>
        </p:spPr>
        <p:txBody>
          <a:bodyPr wrap="square">
            <a:spAutoFit/>
          </a:bodyPr>
          <a:lstStyle/>
          <a:p>
            <a:pPr>
              <a:lnSpc>
                <a:spcPct val="107000"/>
              </a:lnSpc>
              <a:spcAft>
                <a:spcPts val="800"/>
              </a:spcAft>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 LITERATURE SURVEY: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b="1" kern="0" dirty="0">
                <a:solidFill>
                  <a:srgbClr val="000000"/>
                </a:solidFill>
                <a:latin typeface="Times New Roman" panose="02020603050405020304" pitchFamily="18" charset="0"/>
                <a:ea typeface="Calibri" panose="020F0502020204030204" pitchFamily="34" charset="0"/>
              </a:rPr>
              <a:t> </a:t>
            </a:r>
            <a:endParaRPr lang="en-IN" sz="3200" b="1" dirty="0">
              <a:latin typeface="Times New Roman" panose="02020603050405020304" pitchFamily="18" charset="0"/>
              <a:ea typeface="Times New Roman" panose="02020603050405020304" pitchFamily="18" charset="0"/>
            </a:endParaRPr>
          </a:p>
          <a:p>
            <a:pPr>
              <a:spcAft>
                <a:spcPts val="0"/>
              </a:spcAft>
            </a:pPr>
            <a:r>
              <a:rPr lang="en-US" sz="1600" b="1" dirty="0">
                <a:solidFill>
                  <a:srgbClr val="000000"/>
                </a:solidFill>
                <a:latin typeface="Times New Roman" panose="02020603050405020304" pitchFamily="18" charset="0"/>
                <a:ea typeface="Times New Roman" panose="02020603050405020304" pitchFamily="18" charset="0"/>
              </a:rPr>
              <a:t>TITLE</a:t>
            </a:r>
            <a:r>
              <a:rPr lang="en-US" dirty="0">
                <a:solidFill>
                  <a:srgbClr val="000000"/>
                </a:solidFill>
                <a:latin typeface="Times New Roman" panose="02020603050405020304" pitchFamily="18" charset="0"/>
                <a:ea typeface="Times New Roman" panose="02020603050405020304" pitchFamily="18" charset="0"/>
              </a:rPr>
              <a:t>:  </a:t>
            </a:r>
            <a:r>
              <a:rPr lang="en-US" dirty="0">
                <a:solidFill>
                  <a:srgbClr val="333333"/>
                </a:solidFill>
                <a:latin typeface="Arial" panose="020B0604020202020204" pitchFamily="34" charset="0"/>
                <a:ea typeface="Times New Roman" panose="02020603050405020304" pitchFamily="18" charset="0"/>
              </a:rPr>
              <a:t>Achieving Secure, Verifiable, and Efficient Boolean Keyword Searchable Encryption for Cloud Data </a:t>
            </a:r>
          </a:p>
          <a:p>
            <a:pPr>
              <a:spcAft>
                <a:spcPts val="0"/>
              </a:spcAft>
            </a:pPr>
            <a:r>
              <a:rPr lang="en-US" dirty="0">
                <a:solidFill>
                  <a:srgbClr val="333333"/>
                </a:solidFill>
                <a:latin typeface="Arial" panose="020B0604020202020204" pitchFamily="34" charset="0"/>
                <a:ea typeface="Times New Roman" panose="02020603050405020304" pitchFamily="18" charset="0"/>
              </a:rPr>
              <a:t>Warehouse</a:t>
            </a:r>
            <a:endParaRPr lang="en-IN" sz="3200" b="1" dirty="0">
              <a:latin typeface="Times New Roman" panose="02020603050405020304" pitchFamily="18" charset="0"/>
              <a:ea typeface="Times New Roman" panose="02020603050405020304" pitchFamily="18" charset="0"/>
            </a:endParaRPr>
          </a:p>
          <a:p>
            <a:pPr>
              <a:spcAft>
                <a:spcPts val="0"/>
              </a:spcAft>
            </a:pPr>
            <a:r>
              <a:rPr lang="en-US" dirty="0">
                <a:solidFill>
                  <a:srgbClr val="333333"/>
                </a:solidFill>
                <a:latin typeface="Arial" panose="020B0604020202020204" pitchFamily="34" charset="0"/>
                <a:ea typeface="Times New Roman" panose="02020603050405020304" pitchFamily="18" charset="0"/>
              </a:rPr>
              <a:t> </a:t>
            </a:r>
            <a:endParaRPr lang="en-IN" sz="3200" b="1" dirty="0">
              <a:latin typeface="Times New Roman" panose="02020603050405020304" pitchFamily="18" charset="0"/>
              <a:ea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AUTHOR</a:t>
            </a:r>
            <a:r>
              <a:rPr lang="en-US"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dirty="0" err="1">
                <a:solidFill>
                  <a:srgbClr val="333333"/>
                </a:solidFill>
                <a:latin typeface="Arial" panose="020B0604020202020204" pitchFamily="34" charset="0"/>
                <a:ea typeface="Calibri" panose="020F0502020204030204" pitchFamily="34" charset="0"/>
                <a:cs typeface="Times New Roman" panose="02020603050405020304" pitchFamily="18" charset="0"/>
              </a:rPr>
              <a:t>Thanaruk</a:t>
            </a:r>
            <a:r>
              <a:rPr lang="en-US" dirty="0">
                <a:solidFill>
                  <a:srgbClr val="333333"/>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333333"/>
                </a:solidFill>
                <a:latin typeface="Arial" panose="020B0604020202020204" pitchFamily="34" charset="0"/>
                <a:ea typeface="Calibri" panose="020F0502020204030204" pitchFamily="34" charset="0"/>
                <a:cs typeface="Times New Roman" panose="02020603050405020304" pitchFamily="18" charset="0"/>
              </a:rPr>
              <a:t>Theeramunkong</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Somchart</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Fugkeaw</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YEAR: </a:t>
            </a:r>
            <a:r>
              <a:rPr lang="en-US" dirty="0">
                <a:solidFill>
                  <a:srgbClr val="333333"/>
                </a:solidFill>
                <a:latin typeface="Arial" panose="020B0604020202020204" pitchFamily="34" charset="0"/>
                <a:ea typeface="Calibri" panose="020F0502020204030204" pitchFamily="34" charset="0"/>
                <a:cs typeface="Times New Roman" panose="02020603050405020304" pitchFamily="18" charset="0"/>
              </a:rPr>
              <a:t>· January 2024</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DESCRIPTION: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Cloud data warehouse (CDW) platforms have been offered by many cloud service providers to provide abundant storage </a:t>
            </a: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and unlimited accessibility service to business users. Sensitive data warehouse (DW) data consisting of dimension and </a:t>
            </a: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fact data is typically encrypted before it is outsourced to the cloud. However, the query over encrypted DW is not practically supported by any analytical query tools. The Searchable Encryption (SE) technique is palpable for supporting the </a:t>
            </a: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keyword searches over the encrypted data. Although many SE schemes have introduced their own unique </a:t>
            </a:r>
          </a:p>
          <a:p>
            <a:pPr>
              <a:lnSpc>
                <a:spcPct val="107000"/>
              </a:lnSpc>
              <a:spcAft>
                <a:spcPts val="80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searching methods based on indexing structure on top of </a:t>
            </a:r>
            <a:r>
              <a:rPr lang="en-US" sz="1600" b="1" dirty="0">
                <a:solidFill>
                  <a:srgbClr val="000000"/>
                </a:solidFill>
                <a:latin typeface="Times New Roman" panose="02020603050405020304" pitchFamily="18" charset="0"/>
                <a:ea typeface="Times New Roman" panose="02020603050405020304" pitchFamily="18" charset="0"/>
              </a:rPr>
              <a:t> </a:t>
            </a:r>
            <a:endParaRPr lang="en-IN" sz="3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57708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6812" y="633274"/>
            <a:ext cx="11655188" cy="5833392"/>
          </a:xfrm>
          <a:prstGeom prst="rect">
            <a:avLst/>
          </a:prstGeom>
        </p:spPr>
        <p:txBody>
          <a:bodyPr wrap="square">
            <a:spAutoFit/>
          </a:bodyPr>
          <a:lstStyle/>
          <a:p>
            <a:pPr>
              <a:spcAft>
                <a:spcPts val="0"/>
              </a:spcAft>
            </a:pPr>
            <a:r>
              <a:rPr lang="en-US" b="1" dirty="0">
                <a:solidFill>
                  <a:srgbClr val="000000"/>
                </a:solidFill>
                <a:latin typeface="Times New Roman" panose="02020603050405020304" pitchFamily="18" charset="0"/>
                <a:ea typeface="Times New Roman" panose="02020603050405020304" pitchFamily="18" charset="0"/>
              </a:rPr>
              <a:t>TITLE</a:t>
            </a:r>
            <a:r>
              <a:rPr lang="en-US" sz="2400" dirty="0">
                <a:solidFill>
                  <a:srgbClr val="000000"/>
                </a:solidFill>
                <a:latin typeface="Times New Roman" panose="02020603050405020304" pitchFamily="18" charset="0"/>
                <a:ea typeface="Times New Roman" panose="02020603050405020304" pitchFamily="18" charset="0"/>
              </a:rPr>
              <a:t>:  </a:t>
            </a:r>
            <a:r>
              <a:rPr lang="en-US" sz="2000" dirty="0" err="1">
                <a:solidFill>
                  <a:srgbClr val="333333"/>
                </a:solidFill>
                <a:latin typeface="Arial" panose="020B0604020202020204" pitchFamily="34" charset="0"/>
                <a:ea typeface="Times New Roman" panose="02020603050405020304" pitchFamily="18" charset="0"/>
              </a:rPr>
              <a:t>MaxD</a:t>
            </a:r>
            <a:r>
              <a:rPr lang="en-US" sz="2000" dirty="0">
                <a:solidFill>
                  <a:srgbClr val="333333"/>
                </a:solidFill>
                <a:latin typeface="Arial" panose="020B0604020202020204" pitchFamily="34" charset="0"/>
                <a:ea typeface="Times New Roman" panose="02020603050405020304" pitchFamily="18" charset="0"/>
              </a:rPr>
              <a:t> K-means: A clustering algorithm for Auto-generation of centroids and distance of data points in clusters</a:t>
            </a:r>
            <a:endParaRPr lang="en-IN" sz="3200" b="1" dirty="0">
              <a:latin typeface="Times New Roman" panose="02020603050405020304" pitchFamily="18" charset="0"/>
              <a:ea typeface="Times New Roman" panose="02020603050405020304" pitchFamily="18" charset="0"/>
            </a:endParaRPr>
          </a:p>
          <a:p>
            <a:pPr>
              <a:spcAft>
                <a:spcPts val="0"/>
              </a:spcAft>
            </a:pPr>
            <a:r>
              <a:rPr lang="en-US" sz="2800" b="1" dirty="0">
                <a:solidFill>
                  <a:srgbClr val="333333"/>
                </a:solidFill>
                <a:latin typeface="Arial" panose="020B0604020202020204" pitchFamily="34" charset="0"/>
                <a:ea typeface="Times New Roman" panose="02020603050405020304" pitchFamily="18" charset="0"/>
              </a:rPr>
              <a:t> </a:t>
            </a:r>
            <a:endParaRPr lang="en-IN" sz="3200" b="1" dirty="0">
              <a:latin typeface="Times New Roman" panose="02020603050405020304" pitchFamily="18" charset="0"/>
              <a:ea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AUTHOR</a:t>
            </a:r>
            <a:r>
              <a:rPr lang="en-US" sz="1400"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Arial" panose="020B0604020202020204" pitchFamily="34" charset="0"/>
                <a:ea typeface="Calibri" panose="020F0502020204030204" pitchFamily="34" charset="0"/>
                <a:cs typeface="Times New Roman" panose="02020603050405020304" pitchFamily="18" charset="0"/>
              </a:rPr>
              <a:t>Tutut</a:t>
            </a:r>
            <a:r>
              <a:rPr lang="en-US" dirty="0">
                <a:solidFill>
                  <a:srgbClr val="333333"/>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333333"/>
                </a:solidFill>
                <a:latin typeface="Arial" panose="020B0604020202020204" pitchFamily="34" charset="0"/>
                <a:ea typeface="Calibri" panose="020F0502020204030204" pitchFamily="34" charset="0"/>
                <a:cs typeface="Times New Roman" panose="02020603050405020304" pitchFamily="18" charset="0"/>
              </a:rPr>
              <a:t>Herawan</a:t>
            </a:r>
            <a:r>
              <a:rPr lang="en-US" dirty="0">
                <a:solidFill>
                  <a:srgbClr val="333333"/>
                </a:solidFill>
                <a:latin typeface="Arial" panose="020B0604020202020204" pitchFamily="34" charset="0"/>
                <a:ea typeface="Calibri" panose="020F0502020204030204" pitchFamily="34" charset="0"/>
                <a:cs typeface="Times New Roman" panose="02020603050405020304" pitchFamily="18" charset="0"/>
              </a:rPr>
              <a:t>, </a:t>
            </a:r>
            <a:r>
              <a:rPr lang="en-IN" dirty="0" err="1">
                <a:solidFill>
                  <a:srgbClr val="333333"/>
                </a:solidFill>
                <a:latin typeface="Arial" panose="020B0604020202020204" pitchFamily="34" charset="0"/>
                <a:ea typeface="Calibri" panose="020F0502020204030204" pitchFamily="34" charset="0"/>
                <a:cs typeface="Times New Roman" panose="02020603050405020304" pitchFamily="18" charset="0"/>
              </a:rPr>
              <a:t>Abul</a:t>
            </a:r>
            <a:r>
              <a:rPr lang="en-IN" dirty="0">
                <a:solidFill>
                  <a:srgbClr val="333333"/>
                </a:solidFill>
                <a:latin typeface="Arial" panose="020B0604020202020204" pitchFamily="34" charset="0"/>
                <a:ea typeface="Calibri" panose="020F0502020204030204" pitchFamily="34" charset="0"/>
                <a:cs typeface="Times New Roman" panose="02020603050405020304" pitchFamily="18" charset="0"/>
              </a:rPr>
              <a:t> Beg</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YEAR: </a:t>
            </a:r>
            <a:r>
              <a:rPr lang="en-US" dirty="0">
                <a:solidFill>
                  <a:srgbClr val="333333"/>
                </a:solidFill>
                <a:latin typeface="Arial" panose="020B0604020202020204" pitchFamily="34" charset="0"/>
                <a:ea typeface="Calibri" panose="020F0502020204030204" pitchFamily="34" charset="0"/>
                <a:cs typeface="Times New Roman" panose="02020603050405020304" pitchFamily="18" charset="0"/>
              </a:rPr>
              <a:t>· January 2012</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DESCRIPTION: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K-Means is one of the unsupervised learning and partitioning clustering algorithms. It is very popular and widely used for its simplicity and fastness. The main drawback of this algorithm is that user should specify the number of cluster in advance. As an iterative clustering strategy, K-Means algorithm is very sensitive to the initial starting conditions. In this paper, we propose a clustering technique called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MaxD</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K-Means clustering algorithm.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MaxD</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K-Means algorithm auto generates initial k (the desired number of cluster) without asking for input from the user.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MaxD</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K-means also used a novel strategy of setting the initial centroids. The experiment of the Max-D means has been conducted using synthetic data, which is taken from the </a:t>
            </a:r>
            <a:r>
              <a:rPr lang="en-US"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Llyod’s</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K-Means experiments. The results from the new algorithm show that the number of iteration improves tremendously, and the number of iterations is reduced by confirming an improvement rate is up to 78%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5090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33</TotalTime>
  <Words>3734</Words>
  <Application>Microsoft Office PowerPoint</Application>
  <PresentationFormat>Widescreen</PresentationFormat>
  <Paragraphs>365</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Circuit</vt:lpstr>
      <vt:lpstr>DEVELOPMENT OF A SECURE HEALTHCARE MANAGEMENT SYSTEM UTILIZING BLOCKCHAIN TECHNOLOGY FOR ENCRYPTED PATIENT DATA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SECURE HEALTHCARE MANAGEMENT SYSTEM UTILIZING BLOCKCHAIN TECHNOLOGY FOR ENCRYPTED PATIENT DATA TRANSMISSION</dc:title>
  <dc:creator>SPIRO PYTHON 02</dc:creator>
  <cp:lastModifiedBy>dhanush vijay</cp:lastModifiedBy>
  <cp:revision>11</cp:revision>
  <dcterms:created xsi:type="dcterms:W3CDTF">2024-07-05T12:15:37Z</dcterms:created>
  <dcterms:modified xsi:type="dcterms:W3CDTF">2025-05-05T10:53:33Z</dcterms:modified>
</cp:coreProperties>
</file>